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9" r:id="rId2"/>
    <p:sldId id="294" r:id="rId3"/>
    <p:sldId id="299" r:id="rId4"/>
    <p:sldId id="331" r:id="rId5"/>
    <p:sldId id="295" r:id="rId6"/>
    <p:sldId id="302" r:id="rId7"/>
    <p:sldId id="304" r:id="rId8"/>
    <p:sldId id="305" r:id="rId9"/>
    <p:sldId id="273" r:id="rId10"/>
    <p:sldId id="307" r:id="rId11"/>
    <p:sldId id="310" r:id="rId12"/>
    <p:sldId id="311" r:id="rId13"/>
    <p:sldId id="312" r:id="rId14"/>
    <p:sldId id="332" r:id="rId15"/>
    <p:sldId id="333" r:id="rId16"/>
    <p:sldId id="334" r:id="rId17"/>
    <p:sldId id="320" r:id="rId18"/>
    <p:sldId id="321" r:id="rId19"/>
    <p:sldId id="336" r:id="rId20"/>
    <p:sldId id="329" r:id="rId21"/>
    <p:sldId id="330" r:id="rId22"/>
    <p:sldId id="322" r:id="rId23"/>
    <p:sldId id="335" r:id="rId24"/>
    <p:sldId id="340" r:id="rId25"/>
    <p:sldId id="342" r:id="rId26"/>
    <p:sldId id="341" r:id="rId27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3">
          <p15:clr>
            <a:srgbClr val="A4A3A4"/>
          </p15:clr>
        </p15:guide>
        <p15:guide id="2" pos="5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78A5"/>
    <a:srgbClr val="92B73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660"/>
  </p:normalViewPr>
  <p:slideViewPr>
    <p:cSldViewPr snapToGrid="0" snapToObjects="1" showGuides="1">
      <p:cViewPr varScale="1">
        <p:scale>
          <a:sx n="144" d="100"/>
          <a:sy n="144" d="100"/>
        </p:scale>
        <p:origin x="588" y="120"/>
      </p:cViewPr>
      <p:guideLst>
        <p:guide orient="horz" pos="3053"/>
        <p:guide pos="54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9BAF8-1B18-094B-9DA6-B850A69E7029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29847F-1615-0246-BE81-DB6324888B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8872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ABB7E1-A05C-CC40-8025-3847481FDCE7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A6C01-5F67-F145-8333-D92E7030BCE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756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4" y="104744"/>
            <a:ext cx="1749644" cy="1081325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0"/>
          </p:nvPr>
        </p:nvSpPr>
        <p:spPr>
          <a:xfrm>
            <a:off x="866775" y="1722438"/>
            <a:ext cx="4176565" cy="1303566"/>
          </a:xfrm>
        </p:spPr>
        <p:txBody>
          <a:bodyPr/>
          <a:lstStyle>
            <a:lvl1pPr marL="0" indent="0">
              <a:buNone/>
              <a:defRPr>
                <a:solidFill>
                  <a:srgbClr val="0778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 smtClean="0"/>
              <a:t>Textmasterformat</a:t>
            </a:r>
          </a:p>
          <a:p>
            <a:pPr lvl="0"/>
            <a:r>
              <a:rPr lang="de-DE" dirty="0" smtClean="0"/>
              <a:t>bearbeiten</a:t>
            </a:r>
          </a:p>
        </p:txBody>
      </p:sp>
      <p:pic>
        <p:nvPicPr>
          <p:cNvPr id="7" name="Picture 2" descr="\\sx10.vdivde-it.de\PR\Grafik\VIP\VIP+_Webseite\WEB-VIPplus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419" y="295214"/>
            <a:ext cx="1142429" cy="3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086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" y="21678"/>
            <a:ext cx="1719027" cy="1062403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102937"/>
            <a:ext cx="8229600" cy="56961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778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749287"/>
            <a:ext cx="4038600" cy="2845336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1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49287"/>
            <a:ext cx="4038600" cy="2845336"/>
          </a:xfr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1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FCEC0DB4-E16E-D641-A358-2E583E788740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de-DE"/>
          </a:p>
        </p:txBody>
      </p:sp>
      <p:sp>
        <p:nvSpPr>
          <p:cNvPr id="1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CFDB776C-FDF5-DB47-BD7A-74731DD909A2}" type="slidenum">
              <a:rPr lang="de-DE" smtClean="0"/>
              <a:t>‹Nr.›</a:t>
            </a:fld>
            <a:endParaRPr lang="de-DE"/>
          </a:p>
        </p:txBody>
      </p:sp>
      <p:pic>
        <p:nvPicPr>
          <p:cNvPr id="18" name="Picture 2" descr="\\sx10.vdivde-it.de\PR\Grafik\VIP\VIP+_Webseite\WEB-VIPplu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71" y="334861"/>
            <a:ext cx="1142429" cy="3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5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bg>
      <p:bgPr>
        <a:blipFill dpi="0" rotWithShape="1">
          <a:blip r:embed="rId2">
            <a:alphaModFix amt="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" y="21678"/>
            <a:ext cx="1719027" cy="1062403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2539"/>
            <a:ext cx="8229600" cy="28320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5553-87BD-4394-B839-DA314F4AFE51}" type="datetimeFigureOut">
              <a:rPr lang="de-DE" smtClean="0"/>
              <a:t>11.05.2022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1D94CF-0664-400F-98FD-1EDB2F62894C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1102937"/>
            <a:ext cx="8229600" cy="56961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778A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pic>
        <p:nvPicPr>
          <p:cNvPr id="13" name="Picture 2" descr="\\sx10.vdivde-it.de\PR\Grafik\VIP\VIP+_Webseite\WEB-VIPplus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71" y="291020"/>
            <a:ext cx="1142429" cy="350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819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bg>
      <p:bgPr>
        <a:solidFill>
          <a:srgbClr val="0778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2" descr="Adlerschwinge.png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084" y="0"/>
            <a:ext cx="2756916" cy="5143500"/>
          </a:xfrm>
          <a:prstGeom prst="rect">
            <a:avLst/>
          </a:prstGeom>
        </p:spPr>
      </p:pic>
      <p:sp>
        <p:nvSpPr>
          <p:cNvPr id="7" name="Rechteck 6"/>
          <p:cNvSpPr/>
          <p:nvPr userDrawn="1"/>
        </p:nvSpPr>
        <p:spPr>
          <a:xfrm>
            <a:off x="144463" y="108347"/>
            <a:ext cx="8851900" cy="215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163" y="298848"/>
            <a:ext cx="1410796" cy="520516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865196" y="4728625"/>
            <a:ext cx="914902" cy="138500"/>
          </a:xfrm>
          <a:prstGeom prst="rect">
            <a:avLst/>
          </a:prstGeom>
        </p:spPr>
        <p:txBody>
          <a:bodyPr wrap="none" lIns="0" tIns="0" rIns="0" bIns="0" anchor="b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de-DE" sz="1200" b="1" i="0" baseline="0" dirty="0" err="1" smtClean="0">
                <a:solidFill>
                  <a:srgbClr val="FFFFFF"/>
                </a:solidFill>
                <a:latin typeface="BundesSans Office Bold"/>
                <a:cs typeface="BundesSans Office Bold"/>
              </a:rPr>
              <a:t>www.bmbf.de</a:t>
            </a:r>
            <a:endParaRPr lang="de-DE" sz="1200" b="1" i="0" dirty="0">
              <a:solidFill>
                <a:srgbClr val="FFFFFF"/>
              </a:solidFill>
              <a:latin typeface="BundesSans Office Bold"/>
              <a:cs typeface="BundesSans Office Bold"/>
            </a:endParaRPr>
          </a:p>
        </p:txBody>
      </p:sp>
    </p:spTree>
    <p:extLst>
      <p:ext uri="{BB962C8B-B14F-4D97-AF65-F5344CB8AC3E}">
        <p14:creationId xmlns:p14="http://schemas.microsoft.com/office/powerpoint/2010/main" val="3062036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06.11.2019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FDB776C-FDF5-DB47-BD7A-74731DD909A2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6948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lidierungsfoerderung.de/validierungsprojekte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vip@vdivde-it.de" TargetMode="External"/><Relationship Id="rId2" Type="http://schemas.openxmlformats.org/officeDocument/2006/relationships/hyperlink" Target="http://www.validierungsfoerderung.d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validierungsfoerderung.de/kontak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hyperlink" Target="https://www.validierungsfoerderung.de/foerderung/antragstellung-und-projektbegleitu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66775" y="1722437"/>
            <a:ext cx="7557378" cy="2246313"/>
          </a:xfrm>
        </p:spPr>
        <p:txBody>
          <a:bodyPr>
            <a:noAutofit/>
          </a:bodyPr>
          <a:lstStyle/>
          <a:p>
            <a:r>
              <a:rPr lang="de-DE" sz="2800" dirty="0"/>
              <a:t>Fördermaßnahme VIP+</a:t>
            </a:r>
          </a:p>
          <a:p>
            <a:r>
              <a:rPr lang="de-DE" sz="2800" b="1" dirty="0" smtClean="0"/>
              <a:t>VIP</a:t>
            </a:r>
            <a:r>
              <a:rPr lang="de-DE" sz="2800" b="1" dirty="0" smtClean="0"/>
              <a:t>+ </a:t>
            </a:r>
            <a:r>
              <a:rPr lang="de-DE" sz="2800" b="1" dirty="0" smtClean="0"/>
              <a:t>Antragstellung</a:t>
            </a:r>
          </a:p>
          <a:p>
            <a:endParaRPr lang="de-DE" sz="1600" b="1" dirty="0" smtClean="0"/>
          </a:p>
          <a:p>
            <a:endParaRPr lang="de-DE" sz="1600" b="1" dirty="0" smtClean="0"/>
          </a:p>
          <a:p>
            <a:endParaRPr lang="de-DE" sz="1600" b="1" dirty="0"/>
          </a:p>
          <a:p>
            <a:r>
              <a:rPr lang="de-DE" sz="1600" dirty="0" smtClean="0"/>
              <a:t>VDI/VDE-IT </a:t>
            </a:r>
            <a:r>
              <a:rPr lang="de-DE" sz="1600" dirty="0"/>
              <a:t>GmbH / Projektträger Offene </a:t>
            </a:r>
            <a:r>
              <a:rPr lang="de-DE" sz="1600" dirty="0" smtClean="0"/>
              <a:t>Innovationskultur</a:t>
            </a:r>
          </a:p>
        </p:txBody>
      </p:sp>
    </p:spTree>
    <p:extLst>
      <p:ext uri="{BB962C8B-B14F-4D97-AF65-F5344CB8AC3E}">
        <p14:creationId xmlns:p14="http://schemas.microsoft.com/office/powerpoint/2010/main" val="167426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308622"/>
          </a:xfrm>
        </p:spPr>
        <p:txBody>
          <a:bodyPr>
            <a:normAutofit/>
          </a:bodyPr>
          <a:lstStyle/>
          <a:p>
            <a:r>
              <a:rPr lang="de-DE" sz="2400" dirty="0"/>
              <a:t>Hochschulen</a:t>
            </a:r>
          </a:p>
          <a:p>
            <a:r>
              <a:rPr lang="de-DE" sz="2400" dirty="0"/>
              <a:t>Außeruniversitäre Forschungseinrichtungen, die von Bund und Ländern gemeinsam grundfinanziert werden</a:t>
            </a:r>
          </a:p>
          <a:p>
            <a:r>
              <a:rPr lang="de-DE" sz="2400" dirty="0"/>
              <a:t>Bundeseinrichtungen mit </a:t>
            </a:r>
            <a:r>
              <a:rPr lang="de-DE" sz="2400" dirty="0" smtClean="0"/>
              <a:t>FuE-Aufgaben</a:t>
            </a:r>
            <a:endParaRPr lang="de-DE" sz="24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229600" cy="1102744"/>
          </a:xfrm>
        </p:spPr>
        <p:txBody>
          <a:bodyPr>
            <a:normAutofit fontScale="90000"/>
          </a:bodyPr>
          <a:lstStyle/>
          <a:p>
            <a:r>
              <a:rPr lang="de-DE" dirty="0"/>
              <a:t>Antragsberechtigte Einrichtungen (abschließende Aufzählung</a:t>
            </a:r>
            <a:r>
              <a:rPr lang="de-DE" dirty="0" smtClean="0"/>
              <a:t>):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315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Einzelvorhaben und Verbundprojekte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Förderung bis zu 500.000 € jährlich für bis zu drei Jahre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Sicherung von Schutzrechten in den Mitgliedsstaaten der Europäischen Union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BundesSerif Office Regular"/>
              </a:rPr>
              <a:t>im Rahmen der Förderung unter VIP+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dirty="0">
                <a:latin typeface="BundesSerif Office Regular"/>
              </a:rPr>
              <a:t>sofern nicht anderweitig gefördert (z</a:t>
            </a:r>
            <a:r>
              <a:rPr lang="de-DE" sz="2000" dirty="0" smtClean="0">
                <a:latin typeface="BundesSerif Office Regular"/>
              </a:rPr>
              <a:t>. B</a:t>
            </a:r>
            <a:r>
              <a:rPr lang="de-DE" sz="2000" dirty="0">
                <a:latin typeface="BundesSerif Office Regular"/>
              </a:rPr>
              <a:t>. </a:t>
            </a:r>
            <a:r>
              <a:rPr lang="de-DE" sz="2000" dirty="0" smtClean="0">
                <a:latin typeface="BundesSerif Office Regular"/>
              </a:rPr>
              <a:t>WIPANO</a:t>
            </a:r>
            <a:r>
              <a:rPr lang="de-DE" sz="2000" dirty="0">
                <a:latin typeface="BundesSerif Office Regular"/>
              </a:rPr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Randbedingungen (Auszug)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1" dirty="0">
                <a:latin typeface="BundesSerif Office Regular"/>
              </a:rPr>
              <a:t>„verwertungsoffen“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de-DE" sz="2000" b="1" dirty="0">
                <a:latin typeface="BundesSerif Office Regular"/>
              </a:rPr>
              <a:t>„im nicht-wirtschaftlichen Bereich</a:t>
            </a:r>
            <a:r>
              <a:rPr lang="de-DE" sz="2000" b="1" dirty="0" smtClean="0">
                <a:latin typeface="BundesSerif Office Regular"/>
              </a:rPr>
              <a:t>“</a:t>
            </a:r>
            <a:endParaRPr lang="de-DE" sz="2000" b="1" dirty="0">
              <a:latin typeface="BundesSerif Office Regular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110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AZA-, AZAP-, AZV-, AZVP- bzw. AZK-Formulare mit rechtsverbindlicher Unterschrift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Vorhabenbeschreibung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Kurzdarstellung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400" dirty="0">
                <a:latin typeface="BundesSerif Office Regular"/>
              </a:rPr>
              <a:t>Erklärungen der Akteure gemäß verpflichtendem </a:t>
            </a:r>
            <a:r>
              <a:rPr lang="de-DE" sz="2400" dirty="0" smtClean="0">
                <a:latin typeface="BundesSerif Office Regular"/>
              </a:rPr>
              <a:t>Unterstützungskonzept</a:t>
            </a:r>
            <a:endParaRPr lang="de-DE" sz="2400" dirty="0">
              <a:latin typeface="BundesSerif Office Regular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Bestandteile des Antrags</a:t>
            </a:r>
          </a:p>
        </p:txBody>
      </p:sp>
    </p:spTree>
    <p:extLst>
      <p:ext uri="{BB962C8B-B14F-4D97-AF65-F5344CB8AC3E}">
        <p14:creationId xmlns:p14="http://schemas.microsoft.com/office/powerpoint/2010/main" val="418892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010173"/>
            <a:ext cx="8229600" cy="569619"/>
          </a:xfrm>
        </p:spPr>
        <p:txBody>
          <a:bodyPr>
            <a:normAutofit fontScale="90000"/>
          </a:bodyPr>
          <a:lstStyle/>
          <a:p>
            <a:r>
              <a:rPr lang="de-DE" dirty="0"/>
              <a:t>Struktur der Vorhabenbeschreibung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41" y="1579792"/>
            <a:ext cx="8713018" cy="2660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Gewitterblitz 4"/>
          <p:cNvSpPr/>
          <p:nvPr/>
        </p:nvSpPr>
        <p:spPr>
          <a:xfrm>
            <a:off x="1137896" y="2043948"/>
            <a:ext cx="177156" cy="210926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Gewitterblitz 9"/>
          <p:cNvSpPr/>
          <p:nvPr/>
        </p:nvSpPr>
        <p:spPr>
          <a:xfrm>
            <a:off x="2378633" y="2655798"/>
            <a:ext cx="177156" cy="210926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Gewitterblitz 10"/>
          <p:cNvSpPr/>
          <p:nvPr/>
        </p:nvSpPr>
        <p:spPr>
          <a:xfrm>
            <a:off x="4974605" y="2653981"/>
            <a:ext cx="177156" cy="210926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Gewitterblitz 11"/>
          <p:cNvSpPr/>
          <p:nvPr/>
        </p:nvSpPr>
        <p:spPr>
          <a:xfrm>
            <a:off x="6157783" y="2662247"/>
            <a:ext cx="177156" cy="210926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Gewitterblitz 12"/>
          <p:cNvSpPr/>
          <p:nvPr/>
        </p:nvSpPr>
        <p:spPr>
          <a:xfrm>
            <a:off x="8526564" y="2234115"/>
            <a:ext cx="177156" cy="210926"/>
          </a:xfrm>
          <a:prstGeom prst="lightningBol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446592" y="4297843"/>
            <a:ext cx="8697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600" dirty="0" smtClean="0">
                <a:solidFill>
                  <a:srgbClr val="0778A5"/>
                </a:solidFill>
                <a:latin typeface="BundesSerif Office Regular"/>
              </a:rPr>
              <a:t> </a:t>
            </a:r>
            <a:r>
              <a:rPr lang="de-DE" sz="1200" dirty="0" smtClean="0">
                <a:solidFill>
                  <a:srgbClr val="0778A5"/>
                </a:solidFill>
                <a:latin typeface="BundesSerif Office Regular"/>
              </a:rPr>
              <a:t>In </a:t>
            </a:r>
            <a:r>
              <a:rPr lang="de-DE" sz="1200" dirty="0">
                <a:solidFill>
                  <a:srgbClr val="0778A5"/>
                </a:solidFill>
                <a:latin typeface="BundesSerif Office Regular"/>
              </a:rPr>
              <a:t>deutscher Sprache verfasst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778A5"/>
                </a:solidFill>
                <a:latin typeface="BundesSerif Office Regular"/>
              </a:rPr>
              <a:t> Nicht </a:t>
            </a:r>
            <a:r>
              <a:rPr lang="de-DE" sz="1200" dirty="0">
                <a:solidFill>
                  <a:srgbClr val="0778A5"/>
                </a:solidFill>
                <a:latin typeface="BundesSerif Office Regular"/>
              </a:rPr>
              <a:t>mehr als 25 Seiten (DIN A4, Schriftgröße 10 </a:t>
            </a:r>
            <a:r>
              <a:rPr lang="de-DE" sz="1200" dirty="0" err="1">
                <a:solidFill>
                  <a:srgbClr val="0778A5"/>
                </a:solidFill>
                <a:latin typeface="BundesSerif Office Regular"/>
              </a:rPr>
              <a:t>pt</a:t>
            </a:r>
            <a:r>
              <a:rPr lang="de-DE" sz="1200" dirty="0">
                <a:solidFill>
                  <a:srgbClr val="0778A5"/>
                </a:solidFill>
                <a:latin typeface="BundesSerif Office Regular"/>
              </a:rPr>
              <a:t>, 1½-zeilig)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200" dirty="0" smtClean="0">
                <a:solidFill>
                  <a:srgbClr val="0778A5"/>
                </a:solidFill>
                <a:latin typeface="BundesSerif Office Regular"/>
              </a:rPr>
              <a:t> Ergänzende </a:t>
            </a:r>
            <a:r>
              <a:rPr lang="de-DE" sz="1200" dirty="0">
                <a:solidFill>
                  <a:srgbClr val="0778A5"/>
                </a:solidFill>
                <a:latin typeface="BundesSerif Office Regular"/>
              </a:rPr>
              <a:t>Informationen − </a:t>
            </a:r>
            <a:r>
              <a:rPr lang="de-DE" sz="1200" b="1" dirty="0">
                <a:solidFill>
                  <a:srgbClr val="0778A5"/>
                </a:solidFill>
                <a:latin typeface="BundesSerif Office Regular"/>
              </a:rPr>
              <a:t>nicht für die vollständige Beurteilung relevant </a:t>
            </a:r>
            <a:r>
              <a:rPr lang="de-DE" sz="1200" dirty="0">
                <a:solidFill>
                  <a:srgbClr val="0778A5"/>
                </a:solidFill>
                <a:latin typeface="BundesSerif Office Regular"/>
              </a:rPr>
              <a:t>− </a:t>
            </a:r>
            <a:r>
              <a:rPr lang="de-DE" sz="1200" dirty="0" smtClean="0">
                <a:solidFill>
                  <a:srgbClr val="0778A5"/>
                </a:solidFill>
                <a:latin typeface="BundesSerif Office Regular"/>
              </a:rPr>
              <a:t>dürfen als </a:t>
            </a:r>
            <a:r>
              <a:rPr lang="de-DE" sz="1200" dirty="0">
                <a:solidFill>
                  <a:srgbClr val="0778A5"/>
                </a:solidFill>
                <a:latin typeface="BundesSerif Office Regular"/>
              </a:rPr>
              <a:t>Anhänge beigefügt </a:t>
            </a:r>
            <a:r>
              <a:rPr lang="de-DE" sz="1200" dirty="0" smtClean="0">
                <a:solidFill>
                  <a:srgbClr val="0778A5"/>
                </a:solidFill>
                <a:latin typeface="BundesSerif Office Regular"/>
              </a:rPr>
              <a:t>werden</a:t>
            </a:r>
            <a:endParaRPr lang="de-DE" sz="1200" dirty="0">
              <a:solidFill>
                <a:srgbClr val="0778A5"/>
              </a:solidFill>
              <a:latin typeface="BundesSerif Offic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1960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671529"/>
            <a:ext cx="8229600" cy="3299791"/>
          </a:xfrm>
        </p:spPr>
        <p:txBody>
          <a:bodyPr>
            <a:noAutofit/>
          </a:bodyPr>
          <a:lstStyle/>
          <a:p>
            <a:r>
              <a:rPr lang="de-DE" sz="2000" dirty="0">
                <a:latin typeface="BundesSerif Office Regular"/>
              </a:rPr>
              <a:t>Antragsberechtigte Einrichtungen sind Hochschulen,  außeruniversitäre Forschungseinrichtungen, die von Bund und Ländern gemeinsam grundfinanziert werden, und Bundeseinrichtungen mit FuE-Aufgaben.</a:t>
            </a:r>
          </a:p>
          <a:p>
            <a:r>
              <a:rPr lang="de-DE" sz="2000" dirty="0">
                <a:latin typeface="BundesSerif Office Regular"/>
              </a:rPr>
              <a:t>Die Förderung erfolgt nach einem einstufigen Antragsverfahren mit fortlaufender Antragstellung und Beteiligung eines </a:t>
            </a:r>
            <a:r>
              <a:rPr lang="de-DE" sz="2000" dirty="0" smtClean="0">
                <a:latin typeface="BundesSerif Office Regular"/>
              </a:rPr>
              <a:t>Gutachterkreises als lernendes Programm.</a:t>
            </a:r>
            <a:endParaRPr lang="de-DE" sz="2000" dirty="0">
              <a:latin typeface="BundesSerif Office Regular"/>
            </a:endParaRPr>
          </a:p>
          <a:p>
            <a:r>
              <a:rPr lang="de-DE" sz="2000" dirty="0">
                <a:latin typeface="BundesSerif Office Regular"/>
              </a:rPr>
              <a:t>Es werden Einzelvorhaben und Verbundprojekte mit </a:t>
            </a:r>
            <a:r>
              <a:rPr lang="de-DE" sz="2000" dirty="0" smtClean="0">
                <a:latin typeface="BundesSerif Office Regular"/>
              </a:rPr>
              <a:t/>
            </a:r>
            <a:br>
              <a:rPr lang="de-DE" sz="2000" dirty="0" smtClean="0">
                <a:latin typeface="BundesSerif Office Regular"/>
              </a:rPr>
            </a:br>
            <a:r>
              <a:rPr lang="de-DE" sz="2000" dirty="0" smtClean="0">
                <a:latin typeface="BundesSerif Office Regular"/>
              </a:rPr>
              <a:t>bis </a:t>
            </a:r>
            <a:r>
              <a:rPr lang="de-DE" sz="2000" dirty="0">
                <a:latin typeface="BundesSerif Office Regular"/>
              </a:rPr>
              <a:t>zu 500.000 € jährlich für bis zu drei Jahre gefördert.</a:t>
            </a:r>
          </a:p>
          <a:p>
            <a:r>
              <a:rPr lang="de-DE" sz="2000" dirty="0">
                <a:latin typeface="BundesSerif Office Regular"/>
              </a:rPr>
              <a:t>Die Richtlinien sind zeitlich unbefristet</a:t>
            </a:r>
            <a:r>
              <a:rPr lang="de-DE" sz="2000" dirty="0" smtClean="0">
                <a:latin typeface="BundesSerif Office Regular"/>
              </a:rPr>
              <a:t>.</a:t>
            </a:r>
            <a:endParaRPr lang="de-DE" sz="2000" dirty="0">
              <a:latin typeface="BundesSerif Office Regular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Zusammenfassung </a:t>
            </a:r>
            <a:r>
              <a:rPr lang="de-DE" dirty="0" smtClean="0"/>
              <a:t>Förderung mit VIP+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347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66775" y="1722438"/>
            <a:ext cx="7826203" cy="1303566"/>
          </a:xfrm>
        </p:spPr>
        <p:txBody>
          <a:bodyPr>
            <a:normAutofit/>
          </a:bodyPr>
          <a:lstStyle/>
          <a:p>
            <a:r>
              <a:rPr lang="de-DE" dirty="0"/>
              <a:t>Weitere wichtige Punkte </a:t>
            </a:r>
            <a:r>
              <a:rPr lang="de-DE" dirty="0" smtClean="0"/>
              <a:t>mit der </a:t>
            </a:r>
            <a:r>
              <a:rPr lang="de-DE" dirty="0"/>
              <a:t>B</a:t>
            </a:r>
            <a:r>
              <a:rPr lang="de-DE" dirty="0" smtClean="0"/>
              <a:t>itte um  Berücksichtigung 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583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686800" cy="97299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de-DE" sz="3100" dirty="0"/>
              <a:t>VIP+: </a:t>
            </a:r>
            <a:r>
              <a:rPr lang="de-DE" sz="3100" dirty="0" smtClean="0"/>
              <a:t>Schutzrechte </a:t>
            </a:r>
            <a:r>
              <a:rPr lang="de-DE" sz="3100" dirty="0"/>
              <a:t>im Besitz des </a:t>
            </a:r>
            <a:r>
              <a:rPr lang="de-DE" sz="3100" dirty="0" smtClean="0"/>
              <a:t>Antragstellers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>
                <a:latin typeface="BundesSerif Office Regular"/>
                <a:ea typeface="+mn-ea"/>
                <a:cs typeface="+mn-cs"/>
              </a:rPr>
              <a:t>(Auszug aus dem Leitfaden zur Antragstellung S. 10</a:t>
            </a:r>
            <a:r>
              <a:rPr lang="de-DE" sz="1800" dirty="0" smtClean="0">
                <a:latin typeface="BundesSerif Office Regular"/>
                <a:ea typeface="+mn-ea"/>
                <a:cs typeface="+mn-cs"/>
              </a:rPr>
              <a:t>)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43048"/>
            <a:ext cx="8342537" cy="17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9" y="3824966"/>
            <a:ext cx="7321964" cy="524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84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946189"/>
            <a:ext cx="8229600" cy="3146511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dirty="0"/>
              <a:t>… kennen das betreffende Fachgebiet. </a:t>
            </a:r>
          </a:p>
          <a:p>
            <a:pPr marL="0" indent="0">
              <a:buNone/>
            </a:pPr>
            <a:r>
              <a:rPr lang="de-DE" dirty="0"/>
              <a:t>… haben eigene Erfahrungen aus Innovationsprozessen</a:t>
            </a:r>
            <a:r>
              <a:rPr lang="de-DE" dirty="0" smtClean="0"/>
              <a:t>.</a:t>
            </a:r>
          </a:p>
          <a:p>
            <a:pPr marL="0" indent="0">
              <a:buNone/>
            </a:pPr>
            <a:r>
              <a:rPr lang="de-DE" dirty="0" smtClean="0"/>
              <a:t>… ergänzen die Erfahrungen des Projektteams insbesondere zur Konzeption</a:t>
            </a:r>
            <a:br>
              <a:rPr lang="de-DE" dirty="0" smtClean="0"/>
            </a:br>
            <a:r>
              <a:rPr lang="de-DE" dirty="0" smtClean="0"/>
              <a:t>     der Verwertungsphase.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… sind für das Vorhaben ehrenamtlich tätig </a:t>
            </a:r>
            <a:r>
              <a:rPr lang="de-DE" smtClean="0"/>
              <a:t>(ggf. </a:t>
            </a:r>
            <a:r>
              <a:rPr lang="de-DE" dirty="0" smtClean="0"/>
              <a:t>mit Aufwandentschädigung). 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… sind neutral. </a:t>
            </a:r>
          </a:p>
          <a:p>
            <a:pPr marL="0" indent="0">
              <a:buNone/>
            </a:pPr>
            <a:r>
              <a:rPr lang="de-DE" dirty="0"/>
              <a:t>… stammen nicht aus dem engen Umfeld des Forschungsteams. </a:t>
            </a:r>
          </a:p>
          <a:p>
            <a:pPr marL="0" indent="0">
              <a:buNone/>
            </a:pPr>
            <a:r>
              <a:rPr lang="de-DE" dirty="0"/>
              <a:t>… haben kein wirtschaftliches Eigeninteresse.</a:t>
            </a:r>
          </a:p>
          <a:p>
            <a:pPr marL="0" indent="0">
              <a:buNone/>
            </a:pPr>
            <a:r>
              <a:rPr lang="de-DE" dirty="0"/>
              <a:t>… sind keine späteren Verwerter oder Anwender.</a:t>
            </a:r>
          </a:p>
          <a:p>
            <a:pPr marL="0" indent="0">
              <a:buNone/>
            </a:pPr>
            <a:r>
              <a:rPr lang="de-DE" dirty="0"/>
              <a:t>… sind ausschließlich dem Projektteam gegenüber verantwortlich.</a:t>
            </a:r>
          </a:p>
          <a:p>
            <a:pPr marL="0" indent="0">
              <a:buNone/>
            </a:pPr>
            <a:r>
              <a:rPr lang="de-DE" dirty="0"/>
              <a:t>… müssen </a:t>
            </a:r>
            <a:r>
              <a:rPr lang="de-DE" dirty="0" smtClean="0"/>
              <a:t>ihre Bereitschaft </a:t>
            </a:r>
            <a:r>
              <a:rPr lang="de-DE" dirty="0"/>
              <a:t>gegenüber dem Antragsteller schriftlich erklären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229600" cy="7691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de-DE" sz="2800" b="1" dirty="0">
                <a:latin typeface="BundesSerif Office Regular"/>
                <a:ea typeface="+mn-ea"/>
                <a:cs typeface="+mn-cs"/>
              </a:rPr>
              <a:t>VIP+: Innovations-Mentorinnen und -</a:t>
            </a:r>
            <a:r>
              <a:rPr lang="de-DE" sz="2800" b="1" dirty="0" smtClean="0">
                <a:latin typeface="BundesSerif Office Regular"/>
                <a:ea typeface="+mn-ea"/>
                <a:cs typeface="+mn-cs"/>
              </a:rPr>
              <a:t>Mentoren ... </a:t>
            </a:r>
            <a:r>
              <a:rPr lang="de-DE" sz="2800" b="1" dirty="0">
                <a:latin typeface="BundesSerif Office Regular"/>
                <a:ea typeface="+mn-ea"/>
                <a:cs typeface="+mn-cs"/>
              </a:rPr>
              <a:t/>
            </a:r>
            <a:br>
              <a:rPr lang="de-DE" sz="2800" b="1" dirty="0">
                <a:latin typeface="BundesSerif Office Regular"/>
                <a:ea typeface="+mn-ea"/>
                <a:cs typeface="+mn-cs"/>
              </a:rPr>
            </a:br>
            <a:r>
              <a:rPr lang="de-DE" sz="1800" dirty="0">
                <a:latin typeface="BundesSerif Office Regular"/>
                <a:ea typeface="+mn-ea"/>
                <a:cs typeface="+mn-cs"/>
              </a:rPr>
              <a:t>(Auszug aus dem Leitfaden zur Antragstellung S. 28/29</a:t>
            </a:r>
            <a:r>
              <a:rPr lang="de-DE" sz="1800" dirty="0" smtClean="0">
                <a:latin typeface="BundesSerif Office Regular"/>
                <a:ea typeface="+mn-ea"/>
                <a:cs typeface="+mn-cs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564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872049"/>
            <a:ext cx="8229600" cy="3188901"/>
          </a:xfrm>
        </p:spPr>
        <p:txBody>
          <a:bodyPr>
            <a:normAutofit/>
          </a:bodyPr>
          <a:lstStyle/>
          <a:p>
            <a:r>
              <a:rPr lang="de-DE" sz="2000" dirty="0"/>
              <a:t>Spätere Nutzer, die nur mittelbar von der Innovation einen Vorteil haben könnten, weil sie (nicht exklusiv) zu den späteren Kunden oder Anwendern gehören, </a:t>
            </a:r>
            <a:r>
              <a:rPr lang="de-DE" sz="2000" u="sng" dirty="0"/>
              <a:t>können</a:t>
            </a:r>
            <a:r>
              <a:rPr lang="de-DE" sz="2000" dirty="0"/>
              <a:t> in das Unterstützungskonzept eingebunden </a:t>
            </a:r>
            <a:r>
              <a:rPr lang="de-DE" sz="2000" dirty="0" smtClean="0"/>
              <a:t>werden – z. B. im Rahmen eines Beirats.</a:t>
            </a:r>
            <a:endParaRPr lang="de-DE" sz="2000" dirty="0"/>
          </a:p>
          <a:p>
            <a:r>
              <a:rPr lang="de-DE" sz="2000" dirty="0"/>
              <a:t>Gegebenenfalls </a:t>
            </a:r>
            <a:r>
              <a:rPr lang="de-DE" sz="2000" u="sng" dirty="0"/>
              <a:t>kann</a:t>
            </a:r>
            <a:r>
              <a:rPr lang="de-DE" sz="2000" dirty="0"/>
              <a:t> es sinnvoll sein, auch noch weitere Akteure </a:t>
            </a:r>
            <a:r>
              <a:rPr lang="de-DE" sz="2000" dirty="0" smtClean="0"/>
              <a:t>– z. </a:t>
            </a:r>
            <a:r>
              <a:rPr lang="de-DE" sz="2000" dirty="0"/>
              <a:t>B. als </a:t>
            </a:r>
            <a:r>
              <a:rPr lang="de-DE" sz="2000" dirty="0" smtClean="0"/>
              <a:t>Beirat – in </a:t>
            </a:r>
            <a:r>
              <a:rPr lang="de-DE" sz="2000" dirty="0"/>
              <a:t>das </a:t>
            </a:r>
            <a:r>
              <a:rPr lang="de-DE" sz="2000" dirty="0" smtClean="0"/>
              <a:t>Unterstützungskonzept </a:t>
            </a:r>
            <a:r>
              <a:rPr lang="de-DE" sz="2000" dirty="0"/>
              <a:t>einzubinden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Technologietransferstellen sollten im Rahmen ihrer dienstlichen Obliegenheiten eingebunden werden.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229600" cy="71350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de-DE" sz="2800" b="1" dirty="0">
                <a:latin typeface="BundesSerif Office Regular"/>
                <a:ea typeface="+mn-ea"/>
                <a:cs typeface="+mn-cs"/>
              </a:rPr>
              <a:t>VIP+: Unterstützungskonzept   </a:t>
            </a:r>
            <a:br>
              <a:rPr lang="de-DE" sz="2800" b="1" dirty="0">
                <a:latin typeface="BundesSerif Office Regular"/>
                <a:ea typeface="+mn-ea"/>
                <a:cs typeface="+mn-cs"/>
              </a:rPr>
            </a:br>
            <a:r>
              <a:rPr lang="de-DE" sz="1800" dirty="0">
                <a:latin typeface="BundesSerif Office Regular"/>
                <a:ea typeface="+mn-ea"/>
                <a:cs typeface="+mn-cs"/>
              </a:rPr>
              <a:t>(Auszug aus dem Leitfaden zur Antragstellung S. 28/29</a:t>
            </a:r>
            <a:r>
              <a:rPr lang="de-DE" sz="1800" dirty="0" smtClean="0">
                <a:latin typeface="BundesSerif Office Regular"/>
                <a:ea typeface="+mn-ea"/>
                <a:cs typeface="+mn-cs"/>
              </a:rPr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69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866775" y="1722438"/>
            <a:ext cx="7826203" cy="1303566"/>
          </a:xfrm>
        </p:spPr>
        <p:txBody>
          <a:bodyPr>
            <a:normAutofit/>
          </a:bodyPr>
          <a:lstStyle/>
          <a:p>
            <a:r>
              <a:rPr lang="de-DE" dirty="0" smtClean="0"/>
              <a:t>Einige Erfahrungen aus der VIP+ Förderung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69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1781995"/>
            <a:ext cx="8229600" cy="283208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solidFill>
                  <a:srgbClr val="0778A5"/>
                </a:solidFill>
              </a:rPr>
              <a:t>Wissenstransfer und Validierung im Sinne von VIP+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Förderung mit VIP</a:t>
            </a:r>
            <a:r>
              <a:rPr lang="de-DE" sz="2400" dirty="0" smtClean="0">
                <a:solidFill>
                  <a:schemeClr val="bg1">
                    <a:lumMod val="65000"/>
                  </a:schemeClr>
                </a:solidFill>
              </a:rPr>
              <a:t>+</a:t>
            </a:r>
            <a:endParaRPr lang="de-DE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229600" cy="5696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72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latin typeface="BundesSerif Office Regular"/>
              </a:rPr>
              <a:t>Natur- und Technikwissenschaften sind nach wie vor am stärksten vertreten.</a:t>
            </a:r>
          </a:p>
          <a:p>
            <a:r>
              <a:rPr lang="de-DE" sz="2400" dirty="0">
                <a:latin typeface="BundesSerif Office Regular"/>
              </a:rPr>
              <a:t>Deutliche Zunahme der Humanmedizin &amp; Gesundheitswissenschaften.</a:t>
            </a:r>
          </a:p>
          <a:p>
            <a:r>
              <a:rPr lang="de-DE" sz="2400" dirty="0">
                <a:latin typeface="BundesSerif Office Regular"/>
              </a:rPr>
              <a:t>Deutliche Zunahme der Sozial-, Geistes- und Kulturwissenschaften</a:t>
            </a:r>
            <a:r>
              <a:rPr lang="de-DE" sz="2400" dirty="0" smtClean="0">
                <a:latin typeface="BundesSerif Office Regular"/>
              </a:rPr>
              <a:t>.</a:t>
            </a:r>
            <a:endParaRPr lang="de-DE" sz="2400" dirty="0">
              <a:latin typeface="BundesSerif Office Regular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Anträge </a:t>
            </a:r>
            <a:r>
              <a:rPr lang="de-DE" dirty="0" smtClean="0"/>
              <a:t>nach Fachdisziplinen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4861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2366387" cy="1891472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Anwendung und Verwertung</a:t>
            </a:r>
            <a:endParaRPr lang="de-DE" dirty="0"/>
          </a:p>
        </p:txBody>
      </p:sp>
      <p:pic>
        <p:nvPicPr>
          <p:cNvPr id="5" name="Inhaltsplatzhalter 4" descr="C:\Users\Kreibich\AppData\Local\Microsoft\Windows\INetCache\Content.Word\Visualisierung_Bilianzbroschüre_Nach5J_2019_MRo_2019_12_0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654" y="1102937"/>
            <a:ext cx="6024813" cy="39204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62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53014"/>
            <a:ext cx="8229600" cy="3209511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de-DE" sz="17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Bitte die folgenden Randbedingungen beachten: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Keine </a:t>
            </a:r>
            <a:r>
              <a:rPr lang="de-DE" sz="1700" dirty="0">
                <a:solidFill>
                  <a:prstClr val="black"/>
                </a:solidFill>
                <a:latin typeface="BundesSerif Office Regular"/>
                <a:cs typeface="+mn-cs"/>
              </a:rPr>
              <a:t>wirtschaftliche Tätigkeit im Rahmen des Validierungsvorhabens während der </a:t>
            </a:r>
            <a:r>
              <a:rPr lang="de-DE" sz="17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Laufzeit.</a:t>
            </a:r>
            <a:endParaRPr lang="de-DE" sz="1700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prstClr val="black"/>
                </a:solidFill>
                <a:latin typeface="BundesSerif Office Regular"/>
                <a:cs typeface="+mn-cs"/>
              </a:rPr>
              <a:t>Die Verwertungsoffenheit muss während der gesamten Vorhabenlaufzeit gegeben </a:t>
            </a:r>
            <a:r>
              <a:rPr lang="de-DE" sz="17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sein</a:t>
            </a:r>
            <a:endParaRPr lang="de-DE" sz="1700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prstClr val="black"/>
                </a:solidFill>
                <a:latin typeface="BundesSerif Office Regular"/>
                <a:cs typeface="+mn-cs"/>
              </a:rPr>
              <a:t>Wird die Verwertung bereits während der Vorhabenlaufzeit begonnen: Prüfung durch den PT, ob der Zuwendungszweck vorzeitig erreicht wurde und ggf. vorzeitige Beendigung des </a:t>
            </a:r>
            <a:r>
              <a:rPr lang="de-DE" sz="17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Validierungsvorhabens.</a:t>
            </a:r>
            <a:endParaRPr lang="de-DE" sz="1700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sz="1700" b="1" u="sng" dirty="0">
                <a:solidFill>
                  <a:prstClr val="black"/>
                </a:solidFill>
                <a:latin typeface="BundesSerif Office Regular"/>
                <a:cs typeface="+mn-cs"/>
              </a:rPr>
              <a:t>Dringende Empfehlungen</a:t>
            </a:r>
            <a:r>
              <a:rPr lang="de-DE" sz="1700" b="1" dirty="0">
                <a:solidFill>
                  <a:prstClr val="black"/>
                </a:solidFill>
                <a:latin typeface="BundesSerif Office Regular"/>
                <a:cs typeface="+mn-cs"/>
              </a:rPr>
              <a:t>:</a:t>
            </a:r>
            <a:r>
              <a:rPr lang="de-DE" sz="1700" dirty="0">
                <a:solidFill>
                  <a:prstClr val="black"/>
                </a:solidFill>
                <a:latin typeface="BundesSerif Office Regular"/>
                <a:cs typeface="+mn-cs"/>
              </a:rPr>
              <a:t> </a:t>
            </a:r>
            <a:endParaRPr lang="de-DE" sz="1700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400050" lvl="2" indent="0">
              <a:spcBef>
                <a:spcPts val="0"/>
              </a:spcBef>
              <a:buNone/>
            </a:pPr>
            <a:r>
              <a:rPr lang="de-DE" sz="1300" b="1" dirty="0" smtClean="0">
                <a:solidFill>
                  <a:prstClr val="black"/>
                </a:solidFill>
                <a:latin typeface="BundesSerif Office Regular"/>
                <a:cs typeface="+mn-cs"/>
              </a:rPr>
              <a:t>- Übergang </a:t>
            </a:r>
            <a:r>
              <a:rPr lang="de-DE" sz="1300" b="1" dirty="0">
                <a:solidFill>
                  <a:prstClr val="black"/>
                </a:solidFill>
                <a:latin typeface="BundesSerif Office Regular"/>
                <a:cs typeface="+mn-cs"/>
              </a:rPr>
              <a:t>in die Nach-Validierungsphase bereits mit der VIP+ Antragstellung gründlich bedenken. </a:t>
            </a:r>
            <a:endParaRPr lang="de-DE" sz="1300" b="1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400050" lvl="2" indent="0">
              <a:spcBef>
                <a:spcPts val="0"/>
              </a:spcBef>
              <a:buNone/>
            </a:pPr>
            <a:r>
              <a:rPr lang="de-DE" sz="1300" b="1" dirty="0" smtClean="0">
                <a:solidFill>
                  <a:prstClr val="black"/>
                </a:solidFill>
                <a:latin typeface="BundesSerif Office Regular"/>
                <a:cs typeface="+mn-cs"/>
              </a:rPr>
              <a:t>- Bei </a:t>
            </a:r>
            <a:r>
              <a:rPr lang="de-DE" sz="1300" b="1" dirty="0">
                <a:solidFill>
                  <a:prstClr val="black"/>
                </a:solidFill>
                <a:latin typeface="BundesSerif Office Regular"/>
                <a:cs typeface="+mn-cs"/>
              </a:rPr>
              <a:t>Fragen rechtzeitig Kontakt mit </a:t>
            </a:r>
            <a:r>
              <a:rPr lang="de-DE" sz="1300" b="1" dirty="0" smtClean="0">
                <a:solidFill>
                  <a:prstClr val="black"/>
                </a:solidFill>
                <a:latin typeface="BundesSerif Office Regular"/>
                <a:cs typeface="+mn-cs"/>
              </a:rPr>
              <a:t>dem PT </a:t>
            </a:r>
            <a:r>
              <a:rPr lang="de-DE" sz="1300" b="1" dirty="0">
                <a:solidFill>
                  <a:prstClr val="black"/>
                </a:solidFill>
                <a:latin typeface="BundesSerif Office Regular"/>
                <a:cs typeface="+mn-cs"/>
              </a:rPr>
              <a:t>aufnehmen</a:t>
            </a:r>
            <a:r>
              <a:rPr lang="de-DE" sz="1300" b="1" dirty="0" smtClean="0">
                <a:solidFill>
                  <a:prstClr val="black"/>
                </a:solidFill>
                <a:latin typeface="BundesSerif Office Regular"/>
                <a:cs typeface="+mn-cs"/>
              </a:rPr>
              <a:t>.</a:t>
            </a:r>
            <a:endParaRPr lang="de-DE" sz="1300" b="1" dirty="0">
              <a:solidFill>
                <a:prstClr val="black"/>
              </a:solidFill>
              <a:latin typeface="BundesSerif Office Regular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Suche nach einer </a:t>
            </a:r>
            <a:r>
              <a:rPr lang="de-DE" dirty="0" smtClean="0"/>
              <a:t>Anschlussfinanzierung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557054" cy="569619"/>
          </a:xfrm>
        </p:spPr>
        <p:txBody>
          <a:bodyPr>
            <a:normAutofit fontScale="90000"/>
          </a:bodyPr>
          <a:lstStyle/>
          <a:p>
            <a:r>
              <a:rPr lang="de-DE" dirty="0"/>
              <a:t>F</a:t>
            </a:r>
            <a:r>
              <a:rPr lang="de-DE" dirty="0" smtClean="0"/>
              <a:t>azit</a:t>
            </a:r>
            <a:r>
              <a:rPr lang="de-DE" dirty="0"/>
              <a:t>: </a:t>
            </a:r>
            <a:r>
              <a:rPr lang="de-DE" dirty="0" smtClean="0"/>
              <a:t>Darauf </a:t>
            </a:r>
            <a:r>
              <a:rPr lang="de-DE" dirty="0"/>
              <a:t>kommt es in VIP+ </a:t>
            </a:r>
            <a:r>
              <a:rPr lang="de-DE" dirty="0" smtClean="0"/>
              <a:t>an</a:t>
            </a:r>
            <a:r>
              <a:rPr lang="de-DE" dirty="0"/>
              <a:t>!</a:t>
            </a:r>
          </a:p>
        </p:txBody>
      </p:sp>
      <p:sp>
        <p:nvSpPr>
          <p:cNvPr id="4" name="Rechteck 3"/>
          <p:cNvSpPr/>
          <p:nvPr/>
        </p:nvSpPr>
        <p:spPr bwMode="auto">
          <a:xfrm>
            <a:off x="3025976" y="2233434"/>
            <a:ext cx="3404785" cy="17464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851911" y="4107594"/>
            <a:ext cx="4578850" cy="3886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0" y="2267213"/>
            <a:ext cx="8014936" cy="2424470"/>
            <a:chOff x="-866995" y="1556792"/>
            <a:chExt cx="9831483" cy="4042347"/>
          </a:xfrm>
        </p:grpSpPr>
        <p:grpSp>
          <p:nvGrpSpPr>
            <p:cNvPr id="7" name="Gruppierung 10"/>
            <p:cNvGrpSpPr/>
            <p:nvPr/>
          </p:nvGrpSpPr>
          <p:grpSpPr>
            <a:xfrm>
              <a:off x="1331640" y="1700808"/>
              <a:ext cx="6840760" cy="3528392"/>
              <a:chOff x="1763688" y="1700808"/>
              <a:chExt cx="6552728" cy="3528392"/>
            </a:xfrm>
            <a:effectLst/>
          </p:grpSpPr>
          <p:sp>
            <p:nvSpPr>
              <p:cNvPr id="17" name="Rechteck 16"/>
              <p:cNvSpPr/>
              <p:nvPr/>
            </p:nvSpPr>
            <p:spPr>
              <a:xfrm>
                <a:off x="1763688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419872" y="1700808"/>
                <a:ext cx="1584176" cy="3528392"/>
              </a:xfrm>
              <a:prstGeom prst="rect">
                <a:avLst/>
              </a:prstGeom>
              <a:solidFill>
                <a:srgbClr val="00AF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076056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6732240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-866995" y="1686957"/>
              <a:ext cx="9831483" cy="3912182"/>
              <a:chOff x="-434947" y="1686957"/>
              <a:chExt cx="9831483" cy="3912182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-434947" y="1686957"/>
                <a:ext cx="2232247" cy="2206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600" dirty="0">
                    <a:latin typeface="BundesSans Regular"/>
                    <a:cs typeface="BundesSans Regular"/>
                  </a:rPr>
                  <a:t>Technologisches</a:t>
                </a:r>
                <a:br>
                  <a:rPr lang="de-DE" sz="1600" dirty="0">
                    <a:latin typeface="BundesSans Regular"/>
                    <a:cs typeface="BundesSans Regular"/>
                  </a:rPr>
                </a:br>
                <a:r>
                  <a:rPr lang="de-DE" sz="1600" dirty="0">
                    <a:latin typeface="BundesSans Regular"/>
                    <a:cs typeface="BundesSans Regular"/>
                  </a:rPr>
                  <a:t>oder gesellschaftliches Innovations-potenzial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8676456" y="5034664"/>
                <a:ext cx="720080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Zeit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1763688" y="1844824"/>
                <a:ext cx="6808035" cy="3312368"/>
              </a:xfrm>
              <a:custGeom>
                <a:avLst/>
                <a:gdLst>
                  <a:gd name="connsiteX0" fmla="*/ 0 w 6879365"/>
                  <a:gd name="connsiteY0" fmla="*/ 3212607 h 3212607"/>
                  <a:gd name="connsiteX1" fmla="*/ 1768980 w 6879365"/>
                  <a:gd name="connsiteY1" fmla="*/ 3050237 h 3212607"/>
                  <a:gd name="connsiteX2" fmla="*/ 2760292 w 6879365"/>
                  <a:gd name="connsiteY2" fmla="*/ 2443485 h 3212607"/>
                  <a:gd name="connsiteX3" fmla="*/ 3725967 w 6879365"/>
                  <a:gd name="connsiteY3" fmla="*/ 1298349 h 3212607"/>
                  <a:gd name="connsiteX4" fmla="*/ 4811283 w 6879365"/>
                  <a:gd name="connsiteY4" fmla="*/ 332674 h 3212607"/>
                  <a:gd name="connsiteX5" fmla="*/ 5247118 w 6879365"/>
                  <a:gd name="connsiteY5" fmla="*/ 110484 h 3212607"/>
                  <a:gd name="connsiteX6" fmla="*/ 6879365 w 6879365"/>
                  <a:gd name="connsiteY6" fmla="*/ 84846 h 3212607"/>
                  <a:gd name="connsiteX0" fmla="*/ 0 w 6742632"/>
                  <a:gd name="connsiteY0" fmla="*/ 3289356 h 3289356"/>
                  <a:gd name="connsiteX1" fmla="*/ 1768980 w 6742632"/>
                  <a:gd name="connsiteY1" fmla="*/ 3126986 h 3289356"/>
                  <a:gd name="connsiteX2" fmla="*/ 2760292 w 6742632"/>
                  <a:gd name="connsiteY2" fmla="*/ 2520234 h 3289356"/>
                  <a:gd name="connsiteX3" fmla="*/ 3725967 w 6742632"/>
                  <a:gd name="connsiteY3" fmla="*/ 1375098 h 3289356"/>
                  <a:gd name="connsiteX4" fmla="*/ 4811283 w 6742632"/>
                  <a:gd name="connsiteY4" fmla="*/ 409423 h 3289356"/>
                  <a:gd name="connsiteX5" fmla="*/ 5247118 w 6742632"/>
                  <a:gd name="connsiteY5" fmla="*/ 187233 h 3289356"/>
                  <a:gd name="connsiteX6" fmla="*/ 6742632 w 6742632"/>
                  <a:gd name="connsiteY6" fmla="*/ 67592 h 3289356"/>
                  <a:gd name="connsiteX0" fmla="*/ 0 w 6827343"/>
                  <a:gd name="connsiteY0" fmla="*/ 3221764 h 3221764"/>
                  <a:gd name="connsiteX1" fmla="*/ 1768980 w 6827343"/>
                  <a:gd name="connsiteY1" fmla="*/ 3059394 h 3221764"/>
                  <a:gd name="connsiteX2" fmla="*/ 2760292 w 6827343"/>
                  <a:gd name="connsiteY2" fmla="*/ 2452642 h 3221764"/>
                  <a:gd name="connsiteX3" fmla="*/ 3725967 w 6827343"/>
                  <a:gd name="connsiteY3" fmla="*/ 1307506 h 3221764"/>
                  <a:gd name="connsiteX4" fmla="*/ 4811283 w 6827343"/>
                  <a:gd name="connsiteY4" fmla="*/ 341831 h 3221764"/>
                  <a:gd name="connsiteX5" fmla="*/ 5247118 w 6827343"/>
                  <a:gd name="connsiteY5" fmla="*/ 119641 h 3221764"/>
                  <a:gd name="connsiteX6" fmla="*/ 6742632 w 6827343"/>
                  <a:gd name="connsiteY6" fmla="*/ 0 h 3221764"/>
                  <a:gd name="connsiteX0" fmla="*/ 0 w 6827690"/>
                  <a:gd name="connsiteY0" fmla="*/ 3221764 h 3221764"/>
                  <a:gd name="connsiteX1" fmla="*/ 1768980 w 6827690"/>
                  <a:gd name="connsiteY1" fmla="*/ 3059394 h 3221764"/>
                  <a:gd name="connsiteX2" fmla="*/ 2760292 w 6827690"/>
                  <a:gd name="connsiteY2" fmla="*/ 2452642 h 3221764"/>
                  <a:gd name="connsiteX3" fmla="*/ 3725967 w 6827690"/>
                  <a:gd name="connsiteY3" fmla="*/ 1307506 h 3221764"/>
                  <a:gd name="connsiteX4" fmla="*/ 4760008 w 6827690"/>
                  <a:gd name="connsiteY4" fmla="*/ 307648 h 3221764"/>
                  <a:gd name="connsiteX5" fmla="*/ 5247118 w 6827690"/>
                  <a:gd name="connsiteY5" fmla="*/ 119641 h 3221764"/>
                  <a:gd name="connsiteX6" fmla="*/ 6742632 w 6827690"/>
                  <a:gd name="connsiteY6" fmla="*/ 0 h 3221764"/>
                  <a:gd name="connsiteX0" fmla="*/ 0 w 6827690"/>
                  <a:gd name="connsiteY0" fmla="*/ 3221764 h 3221764"/>
                  <a:gd name="connsiteX1" fmla="*/ 1768980 w 6827690"/>
                  <a:gd name="connsiteY1" fmla="*/ 3059394 h 3221764"/>
                  <a:gd name="connsiteX2" fmla="*/ 2760292 w 6827690"/>
                  <a:gd name="connsiteY2" fmla="*/ 2452642 h 3221764"/>
                  <a:gd name="connsiteX3" fmla="*/ 3725967 w 6827690"/>
                  <a:gd name="connsiteY3" fmla="*/ 1307506 h 3221764"/>
                  <a:gd name="connsiteX4" fmla="*/ 4760008 w 6827690"/>
                  <a:gd name="connsiteY4" fmla="*/ 307648 h 3221764"/>
                  <a:gd name="connsiteX5" fmla="*/ 5247118 w 6827690"/>
                  <a:gd name="connsiteY5" fmla="*/ 119641 h 3221764"/>
                  <a:gd name="connsiteX6" fmla="*/ 6742632 w 6827690"/>
                  <a:gd name="connsiteY6" fmla="*/ 0 h 3221764"/>
                  <a:gd name="connsiteX0" fmla="*/ 0 w 6742632"/>
                  <a:gd name="connsiteY0" fmla="*/ 3309703 h 3309703"/>
                  <a:gd name="connsiteX1" fmla="*/ 1768980 w 6742632"/>
                  <a:gd name="connsiteY1" fmla="*/ 3147333 h 3309703"/>
                  <a:gd name="connsiteX2" fmla="*/ 2760292 w 6742632"/>
                  <a:gd name="connsiteY2" fmla="*/ 2540581 h 3309703"/>
                  <a:gd name="connsiteX3" fmla="*/ 3725967 w 6742632"/>
                  <a:gd name="connsiteY3" fmla="*/ 1395445 h 3309703"/>
                  <a:gd name="connsiteX4" fmla="*/ 4760008 w 6742632"/>
                  <a:gd name="connsiteY4" fmla="*/ 395587 h 3309703"/>
                  <a:gd name="connsiteX5" fmla="*/ 5247118 w 6742632"/>
                  <a:gd name="connsiteY5" fmla="*/ 207580 h 3309703"/>
                  <a:gd name="connsiteX6" fmla="*/ 6206092 w 6742632"/>
                  <a:gd name="connsiteY6" fmla="*/ 2481 h 3309703"/>
                  <a:gd name="connsiteX7" fmla="*/ 6742632 w 6742632"/>
                  <a:gd name="connsiteY7" fmla="*/ 87939 h 3309703"/>
                  <a:gd name="connsiteX0" fmla="*/ 0 w 6742632"/>
                  <a:gd name="connsiteY0" fmla="*/ 3309703 h 3309703"/>
                  <a:gd name="connsiteX1" fmla="*/ 1768980 w 6742632"/>
                  <a:gd name="connsiteY1" fmla="*/ 3147333 h 3309703"/>
                  <a:gd name="connsiteX2" fmla="*/ 2760292 w 6742632"/>
                  <a:gd name="connsiteY2" fmla="*/ 2540581 h 3309703"/>
                  <a:gd name="connsiteX3" fmla="*/ 3725967 w 6742632"/>
                  <a:gd name="connsiteY3" fmla="*/ 1395445 h 3309703"/>
                  <a:gd name="connsiteX4" fmla="*/ 4760008 w 6742632"/>
                  <a:gd name="connsiteY4" fmla="*/ 395587 h 3309703"/>
                  <a:gd name="connsiteX5" fmla="*/ 5247118 w 6742632"/>
                  <a:gd name="connsiteY5" fmla="*/ 207580 h 3309703"/>
                  <a:gd name="connsiteX6" fmla="*/ 6206092 w 6742632"/>
                  <a:gd name="connsiteY6" fmla="*/ 2481 h 3309703"/>
                  <a:gd name="connsiteX7" fmla="*/ 6742632 w 6742632"/>
                  <a:gd name="connsiteY7" fmla="*/ 87939 h 3309703"/>
                  <a:gd name="connsiteX0" fmla="*/ 0 w 6742632"/>
                  <a:gd name="connsiteY0" fmla="*/ 3318084 h 3318084"/>
                  <a:gd name="connsiteX1" fmla="*/ 1768980 w 6742632"/>
                  <a:gd name="connsiteY1" fmla="*/ 3155714 h 3318084"/>
                  <a:gd name="connsiteX2" fmla="*/ 2760292 w 6742632"/>
                  <a:gd name="connsiteY2" fmla="*/ 2548962 h 3318084"/>
                  <a:gd name="connsiteX3" fmla="*/ 3725967 w 6742632"/>
                  <a:gd name="connsiteY3" fmla="*/ 1403826 h 3318084"/>
                  <a:gd name="connsiteX4" fmla="*/ 4760008 w 6742632"/>
                  <a:gd name="connsiteY4" fmla="*/ 403968 h 3318084"/>
                  <a:gd name="connsiteX5" fmla="*/ 5247118 w 6742632"/>
                  <a:gd name="connsiteY5" fmla="*/ 215961 h 3318084"/>
                  <a:gd name="connsiteX6" fmla="*/ 6248821 w 6742632"/>
                  <a:gd name="connsiteY6" fmla="*/ 2316 h 3318084"/>
                  <a:gd name="connsiteX7" fmla="*/ 6742632 w 6742632"/>
                  <a:gd name="connsiteY7" fmla="*/ 96320 h 3318084"/>
                  <a:gd name="connsiteX0" fmla="*/ 0 w 6742632"/>
                  <a:gd name="connsiteY0" fmla="*/ 3315768 h 3315768"/>
                  <a:gd name="connsiteX1" fmla="*/ 1768980 w 6742632"/>
                  <a:gd name="connsiteY1" fmla="*/ 3153398 h 3315768"/>
                  <a:gd name="connsiteX2" fmla="*/ 2760292 w 6742632"/>
                  <a:gd name="connsiteY2" fmla="*/ 2546646 h 3315768"/>
                  <a:gd name="connsiteX3" fmla="*/ 3725967 w 6742632"/>
                  <a:gd name="connsiteY3" fmla="*/ 1401510 h 3315768"/>
                  <a:gd name="connsiteX4" fmla="*/ 4760008 w 6742632"/>
                  <a:gd name="connsiteY4" fmla="*/ 401652 h 3315768"/>
                  <a:gd name="connsiteX5" fmla="*/ 5247118 w 6742632"/>
                  <a:gd name="connsiteY5" fmla="*/ 213645 h 3315768"/>
                  <a:gd name="connsiteX6" fmla="*/ 6248821 w 6742632"/>
                  <a:gd name="connsiteY6" fmla="*/ 0 h 3315768"/>
                  <a:gd name="connsiteX7" fmla="*/ 6742632 w 6742632"/>
                  <a:gd name="connsiteY7" fmla="*/ 94004 h 3315768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6257367 w 6742632"/>
                  <a:gd name="connsiteY6" fmla="*/ 0 h 3238856"/>
                  <a:gd name="connsiteX7" fmla="*/ 6742632 w 6742632"/>
                  <a:gd name="connsiteY7" fmla="*/ 17092 h 3238856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5650616 w 6742632"/>
                  <a:gd name="connsiteY6" fmla="*/ 102550 h 3238856"/>
                  <a:gd name="connsiteX7" fmla="*/ 6257367 w 6742632"/>
                  <a:gd name="connsiteY7" fmla="*/ 0 h 3238856"/>
                  <a:gd name="connsiteX8" fmla="*/ 6742632 w 6742632"/>
                  <a:gd name="connsiteY8" fmla="*/ 17092 h 3238856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6257367 w 6742632"/>
                  <a:gd name="connsiteY6" fmla="*/ 0 h 3238856"/>
                  <a:gd name="connsiteX7" fmla="*/ 6742632 w 6742632"/>
                  <a:gd name="connsiteY7" fmla="*/ 17092 h 3238856"/>
                  <a:gd name="connsiteX0" fmla="*/ 0 w 6748982"/>
                  <a:gd name="connsiteY0" fmla="*/ 3297964 h 3297964"/>
                  <a:gd name="connsiteX1" fmla="*/ 1768980 w 6748982"/>
                  <a:gd name="connsiteY1" fmla="*/ 3135594 h 3297964"/>
                  <a:gd name="connsiteX2" fmla="*/ 2760292 w 6748982"/>
                  <a:gd name="connsiteY2" fmla="*/ 2528842 h 3297964"/>
                  <a:gd name="connsiteX3" fmla="*/ 3725967 w 6748982"/>
                  <a:gd name="connsiteY3" fmla="*/ 1383706 h 3297964"/>
                  <a:gd name="connsiteX4" fmla="*/ 4760008 w 6748982"/>
                  <a:gd name="connsiteY4" fmla="*/ 383848 h 3297964"/>
                  <a:gd name="connsiteX5" fmla="*/ 5247118 w 6748982"/>
                  <a:gd name="connsiteY5" fmla="*/ 195841 h 3297964"/>
                  <a:gd name="connsiteX6" fmla="*/ 6257367 w 6748982"/>
                  <a:gd name="connsiteY6" fmla="*/ 59108 h 3297964"/>
                  <a:gd name="connsiteX7" fmla="*/ 6748982 w 6748982"/>
                  <a:gd name="connsiteY7" fmla="*/ 0 h 3297964"/>
                  <a:gd name="connsiteX0" fmla="*/ 0 w 6799782"/>
                  <a:gd name="connsiteY0" fmla="*/ 3238856 h 3238856"/>
                  <a:gd name="connsiteX1" fmla="*/ 1768980 w 6799782"/>
                  <a:gd name="connsiteY1" fmla="*/ 3076486 h 3238856"/>
                  <a:gd name="connsiteX2" fmla="*/ 2760292 w 6799782"/>
                  <a:gd name="connsiteY2" fmla="*/ 2469734 h 3238856"/>
                  <a:gd name="connsiteX3" fmla="*/ 3725967 w 6799782"/>
                  <a:gd name="connsiteY3" fmla="*/ 1324598 h 3238856"/>
                  <a:gd name="connsiteX4" fmla="*/ 4760008 w 6799782"/>
                  <a:gd name="connsiteY4" fmla="*/ 324740 h 3238856"/>
                  <a:gd name="connsiteX5" fmla="*/ 5247118 w 6799782"/>
                  <a:gd name="connsiteY5" fmla="*/ 136733 h 3238856"/>
                  <a:gd name="connsiteX6" fmla="*/ 6257367 w 6799782"/>
                  <a:gd name="connsiteY6" fmla="*/ 0 h 3238856"/>
                  <a:gd name="connsiteX7" fmla="*/ 6799782 w 6799782"/>
                  <a:gd name="connsiteY7" fmla="*/ 147267 h 3238856"/>
                  <a:gd name="connsiteX0" fmla="*/ 0 w 6787082"/>
                  <a:gd name="connsiteY0" fmla="*/ 3383689 h 3383689"/>
                  <a:gd name="connsiteX1" fmla="*/ 1768980 w 6787082"/>
                  <a:gd name="connsiteY1" fmla="*/ 3221319 h 3383689"/>
                  <a:gd name="connsiteX2" fmla="*/ 2760292 w 6787082"/>
                  <a:gd name="connsiteY2" fmla="*/ 2614567 h 3383689"/>
                  <a:gd name="connsiteX3" fmla="*/ 3725967 w 6787082"/>
                  <a:gd name="connsiteY3" fmla="*/ 1469431 h 3383689"/>
                  <a:gd name="connsiteX4" fmla="*/ 4760008 w 6787082"/>
                  <a:gd name="connsiteY4" fmla="*/ 469573 h 3383689"/>
                  <a:gd name="connsiteX5" fmla="*/ 5247118 w 6787082"/>
                  <a:gd name="connsiteY5" fmla="*/ 281566 h 3383689"/>
                  <a:gd name="connsiteX6" fmla="*/ 6257367 w 6787082"/>
                  <a:gd name="connsiteY6" fmla="*/ 144833 h 3383689"/>
                  <a:gd name="connsiteX7" fmla="*/ 6787082 w 6787082"/>
                  <a:gd name="connsiteY7" fmla="*/ 0 h 3383689"/>
                  <a:gd name="connsiteX0" fmla="*/ 0 w 6257367"/>
                  <a:gd name="connsiteY0" fmla="*/ 3238856 h 3238856"/>
                  <a:gd name="connsiteX1" fmla="*/ 1768980 w 6257367"/>
                  <a:gd name="connsiteY1" fmla="*/ 3076486 h 3238856"/>
                  <a:gd name="connsiteX2" fmla="*/ 2760292 w 6257367"/>
                  <a:gd name="connsiteY2" fmla="*/ 2469734 h 3238856"/>
                  <a:gd name="connsiteX3" fmla="*/ 3725967 w 6257367"/>
                  <a:gd name="connsiteY3" fmla="*/ 1324598 h 3238856"/>
                  <a:gd name="connsiteX4" fmla="*/ 4760008 w 6257367"/>
                  <a:gd name="connsiteY4" fmla="*/ 324740 h 3238856"/>
                  <a:gd name="connsiteX5" fmla="*/ 5247118 w 6257367"/>
                  <a:gd name="connsiteY5" fmla="*/ 136733 h 3238856"/>
                  <a:gd name="connsiteX6" fmla="*/ 6257367 w 6257367"/>
                  <a:gd name="connsiteY6" fmla="*/ 0 h 3238856"/>
                  <a:gd name="connsiteX0" fmla="*/ 0 w 6530417"/>
                  <a:gd name="connsiteY0" fmla="*/ 3197581 h 3197581"/>
                  <a:gd name="connsiteX1" fmla="*/ 1768980 w 6530417"/>
                  <a:gd name="connsiteY1" fmla="*/ 3035211 h 3197581"/>
                  <a:gd name="connsiteX2" fmla="*/ 2760292 w 6530417"/>
                  <a:gd name="connsiteY2" fmla="*/ 2428459 h 3197581"/>
                  <a:gd name="connsiteX3" fmla="*/ 3725967 w 6530417"/>
                  <a:gd name="connsiteY3" fmla="*/ 1283323 h 3197581"/>
                  <a:gd name="connsiteX4" fmla="*/ 4760008 w 6530417"/>
                  <a:gd name="connsiteY4" fmla="*/ 283465 h 3197581"/>
                  <a:gd name="connsiteX5" fmla="*/ 5247118 w 6530417"/>
                  <a:gd name="connsiteY5" fmla="*/ 95458 h 3197581"/>
                  <a:gd name="connsiteX6" fmla="*/ 6530417 w 6530417"/>
                  <a:gd name="connsiteY6" fmla="*/ 0 h 3197581"/>
                  <a:gd name="connsiteX0" fmla="*/ 0 w 6752667"/>
                  <a:gd name="connsiteY0" fmla="*/ 3169006 h 3169006"/>
                  <a:gd name="connsiteX1" fmla="*/ 1768980 w 6752667"/>
                  <a:gd name="connsiteY1" fmla="*/ 3006636 h 3169006"/>
                  <a:gd name="connsiteX2" fmla="*/ 2760292 w 6752667"/>
                  <a:gd name="connsiteY2" fmla="*/ 2399884 h 3169006"/>
                  <a:gd name="connsiteX3" fmla="*/ 3725967 w 6752667"/>
                  <a:gd name="connsiteY3" fmla="*/ 1254748 h 3169006"/>
                  <a:gd name="connsiteX4" fmla="*/ 4760008 w 6752667"/>
                  <a:gd name="connsiteY4" fmla="*/ 254890 h 3169006"/>
                  <a:gd name="connsiteX5" fmla="*/ 5247118 w 6752667"/>
                  <a:gd name="connsiteY5" fmla="*/ 66883 h 3169006"/>
                  <a:gd name="connsiteX6" fmla="*/ 6752667 w 6752667"/>
                  <a:gd name="connsiteY6" fmla="*/ 0 h 3169006"/>
                  <a:gd name="connsiteX0" fmla="*/ 0 w 6811456"/>
                  <a:gd name="connsiteY0" fmla="*/ 3170763 h 3170763"/>
                  <a:gd name="connsiteX1" fmla="*/ 1768980 w 6811456"/>
                  <a:gd name="connsiteY1" fmla="*/ 3008393 h 3170763"/>
                  <a:gd name="connsiteX2" fmla="*/ 2760292 w 6811456"/>
                  <a:gd name="connsiteY2" fmla="*/ 2401641 h 3170763"/>
                  <a:gd name="connsiteX3" fmla="*/ 3725967 w 6811456"/>
                  <a:gd name="connsiteY3" fmla="*/ 1256505 h 3170763"/>
                  <a:gd name="connsiteX4" fmla="*/ 4760008 w 6811456"/>
                  <a:gd name="connsiteY4" fmla="*/ 256647 h 3170763"/>
                  <a:gd name="connsiteX5" fmla="*/ 5247118 w 6811456"/>
                  <a:gd name="connsiteY5" fmla="*/ 68640 h 3170763"/>
                  <a:gd name="connsiteX6" fmla="*/ 6752667 w 6811456"/>
                  <a:gd name="connsiteY6" fmla="*/ 1757 h 3170763"/>
                  <a:gd name="connsiteX7" fmla="*/ 6498846 w 6811456"/>
                  <a:gd name="connsiteY7" fmla="*/ 19887 h 3170763"/>
                  <a:gd name="connsiteX0" fmla="*/ 0 w 6752667"/>
                  <a:gd name="connsiteY0" fmla="*/ 3169006 h 3169006"/>
                  <a:gd name="connsiteX1" fmla="*/ 1768980 w 6752667"/>
                  <a:gd name="connsiteY1" fmla="*/ 3006636 h 3169006"/>
                  <a:gd name="connsiteX2" fmla="*/ 2760292 w 6752667"/>
                  <a:gd name="connsiteY2" fmla="*/ 2399884 h 3169006"/>
                  <a:gd name="connsiteX3" fmla="*/ 3725967 w 6752667"/>
                  <a:gd name="connsiteY3" fmla="*/ 1254748 h 3169006"/>
                  <a:gd name="connsiteX4" fmla="*/ 4760008 w 6752667"/>
                  <a:gd name="connsiteY4" fmla="*/ 254890 h 3169006"/>
                  <a:gd name="connsiteX5" fmla="*/ 5247118 w 6752667"/>
                  <a:gd name="connsiteY5" fmla="*/ 66883 h 3169006"/>
                  <a:gd name="connsiteX6" fmla="*/ 6752667 w 6752667"/>
                  <a:gd name="connsiteY6" fmla="*/ 0 h 31690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760008 w 7063817"/>
                  <a:gd name="connsiteY4" fmla="*/ 229490 h 3143606"/>
                  <a:gd name="connsiteX5" fmla="*/ 5247118 w 7063817"/>
                  <a:gd name="connsiteY5" fmla="*/ 41483 h 3143606"/>
                  <a:gd name="connsiteX6" fmla="*/ 7063817 w 7063817"/>
                  <a:gd name="connsiteY6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025521 w 7063817"/>
                  <a:gd name="connsiteY4" fmla="*/ 888080 h 3143606"/>
                  <a:gd name="connsiteX5" fmla="*/ 4760008 w 7063817"/>
                  <a:gd name="connsiteY5" fmla="*/ 229490 h 3143606"/>
                  <a:gd name="connsiteX6" fmla="*/ 5247118 w 7063817"/>
                  <a:gd name="connsiteY6" fmla="*/ 41483 h 3143606"/>
                  <a:gd name="connsiteX7" fmla="*/ 7063817 w 7063817"/>
                  <a:gd name="connsiteY7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760008 w 7063817"/>
                  <a:gd name="connsiteY5" fmla="*/ 229490 h 3143606"/>
                  <a:gd name="connsiteX6" fmla="*/ 5247118 w 7063817"/>
                  <a:gd name="connsiteY6" fmla="*/ 41483 h 3143606"/>
                  <a:gd name="connsiteX7" fmla="*/ 7063817 w 7063817"/>
                  <a:gd name="connsiteY7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60008 w 7063817"/>
                  <a:gd name="connsiteY6" fmla="*/ 22949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98108 w 7063817"/>
                  <a:gd name="connsiteY6" fmla="*/ 1755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98108 w 7063817"/>
                  <a:gd name="connsiteY6" fmla="*/ 1755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36208 w 7063817"/>
                  <a:gd name="connsiteY6" fmla="*/ 13424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36208 w 7063817"/>
                  <a:gd name="connsiteY6" fmla="*/ 13424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48908 w 7063817"/>
                  <a:gd name="connsiteY6" fmla="*/ 1120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64783 w 7063817"/>
                  <a:gd name="connsiteY6" fmla="*/ 9296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64783 w 7063817"/>
                  <a:gd name="connsiteY6" fmla="*/ 929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386818 w 7063817"/>
                  <a:gd name="connsiteY7" fmla="*/ 25608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386818 w 7063817"/>
                  <a:gd name="connsiteY7" fmla="*/ 25608 h 3143606"/>
                  <a:gd name="connsiteX8" fmla="*/ 7063817 w 7063817"/>
                  <a:gd name="connsiteY8" fmla="*/ 0 h 3143606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473196 w 7073342"/>
                  <a:gd name="connsiteY5" fmla="*/ 376905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437618 w 7073342"/>
                  <a:gd name="connsiteY7" fmla="*/ 25608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437618 w 7073342"/>
                  <a:gd name="connsiteY7" fmla="*/ 25608 h 3127731"/>
                  <a:gd name="connsiteX8" fmla="*/ 7073342 w 7073342"/>
                  <a:gd name="connsiteY8" fmla="*/ 0 h 3127731"/>
                  <a:gd name="connsiteX0" fmla="*/ 0 w 5437618"/>
                  <a:gd name="connsiteY0" fmla="*/ 3102123 h 3102123"/>
                  <a:gd name="connsiteX1" fmla="*/ 1768980 w 5437618"/>
                  <a:gd name="connsiteY1" fmla="*/ 2939753 h 3102123"/>
                  <a:gd name="connsiteX2" fmla="*/ 2760292 w 5437618"/>
                  <a:gd name="connsiteY2" fmla="*/ 2333001 h 3102123"/>
                  <a:gd name="connsiteX3" fmla="*/ 3725967 w 5437618"/>
                  <a:gd name="connsiteY3" fmla="*/ 1187865 h 3102123"/>
                  <a:gd name="connsiteX4" fmla="*/ 4181096 w 5437618"/>
                  <a:gd name="connsiteY4" fmla="*/ 633872 h 3102123"/>
                  <a:gd name="connsiteX5" fmla="*/ 4552571 w 5437618"/>
                  <a:gd name="connsiteY5" fmla="*/ 322722 h 3102123"/>
                  <a:gd name="connsiteX6" fmla="*/ 5020358 w 5437618"/>
                  <a:gd name="connsiteY6" fmla="*/ 64182 h 3102123"/>
                  <a:gd name="connsiteX7" fmla="*/ 5437618 w 5437618"/>
                  <a:gd name="connsiteY7" fmla="*/ 0 h 3102123"/>
                  <a:gd name="connsiteX0" fmla="*/ 0 w 5437618"/>
                  <a:gd name="connsiteY0" fmla="*/ 3103208 h 3103208"/>
                  <a:gd name="connsiteX1" fmla="*/ 1768980 w 5437618"/>
                  <a:gd name="connsiteY1" fmla="*/ 2940838 h 3103208"/>
                  <a:gd name="connsiteX2" fmla="*/ 2760292 w 5437618"/>
                  <a:gd name="connsiteY2" fmla="*/ 2334086 h 3103208"/>
                  <a:gd name="connsiteX3" fmla="*/ 3725967 w 5437618"/>
                  <a:gd name="connsiteY3" fmla="*/ 1188950 h 3103208"/>
                  <a:gd name="connsiteX4" fmla="*/ 4181096 w 5437618"/>
                  <a:gd name="connsiteY4" fmla="*/ 634957 h 3103208"/>
                  <a:gd name="connsiteX5" fmla="*/ 4552571 w 5437618"/>
                  <a:gd name="connsiteY5" fmla="*/ 323807 h 3103208"/>
                  <a:gd name="connsiteX6" fmla="*/ 5020358 w 5437618"/>
                  <a:gd name="connsiteY6" fmla="*/ 65267 h 3103208"/>
                  <a:gd name="connsiteX7" fmla="*/ 5343145 w 5437618"/>
                  <a:gd name="connsiteY7" fmla="*/ 6307 h 3103208"/>
                  <a:gd name="connsiteX8" fmla="*/ 5437618 w 5437618"/>
                  <a:gd name="connsiteY8" fmla="*/ 1085 h 3103208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5020358 w 6856843"/>
                  <a:gd name="connsiteY6" fmla="*/ 64082 h 3102023"/>
                  <a:gd name="connsiteX7" fmla="*/ 5343145 w 6856843"/>
                  <a:gd name="connsiteY7" fmla="*/ 5122 h 3102023"/>
                  <a:gd name="connsiteX8" fmla="*/ 6856843 w 6856843"/>
                  <a:gd name="connsiteY8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4787520 w 6856843"/>
                  <a:gd name="connsiteY6" fmla="*/ 176572 h 3102023"/>
                  <a:gd name="connsiteX7" fmla="*/ 5020358 w 6856843"/>
                  <a:gd name="connsiteY7" fmla="*/ 64082 h 3102023"/>
                  <a:gd name="connsiteX8" fmla="*/ 5343145 w 6856843"/>
                  <a:gd name="connsiteY8" fmla="*/ 5122 h 3102023"/>
                  <a:gd name="connsiteX9" fmla="*/ 6856843 w 6856843"/>
                  <a:gd name="connsiteY9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4790695 w 6856843"/>
                  <a:gd name="connsiteY6" fmla="*/ 160697 h 3102023"/>
                  <a:gd name="connsiteX7" fmla="*/ 5020358 w 6856843"/>
                  <a:gd name="connsiteY7" fmla="*/ 64082 h 3102023"/>
                  <a:gd name="connsiteX8" fmla="*/ 5343145 w 6856843"/>
                  <a:gd name="connsiteY8" fmla="*/ 5122 h 3102023"/>
                  <a:gd name="connsiteX9" fmla="*/ 6856843 w 6856843"/>
                  <a:gd name="connsiteY9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79420 w 6856843"/>
                  <a:gd name="connsiteY3" fmla="*/ 1487847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725967 w 6856843"/>
                  <a:gd name="connsiteY4" fmla="*/ 1187765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869945 w 6856843"/>
                  <a:gd name="connsiteY4" fmla="*/ 1017947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98470 w 6856843"/>
                  <a:gd name="connsiteY3" fmla="*/ 1551347 h 3102023"/>
                  <a:gd name="connsiteX4" fmla="*/ 3571495 w 6856843"/>
                  <a:gd name="connsiteY4" fmla="*/ 1443397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98470 w 6856843"/>
                  <a:gd name="connsiteY3" fmla="*/ 1551347 h 3102023"/>
                  <a:gd name="connsiteX4" fmla="*/ 3571495 w 6856843"/>
                  <a:gd name="connsiteY4" fmla="*/ 1443397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98470 w 6856843"/>
                  <a:gd name="connsiteY4" fmla="*/ 1551347 h 3102023"/>
                  <a:gd name="connsiteX5" fmla="*/ 3571495 w 6856843"/>
                  <a:gd name="connsiteY5" fmla="*/ 1443397 h 3102023"/>
                  <a:gd name="connsiteX6" fmla="*/ 3869945 w 6856843"/>
                  <a:gd name="connsiteY6" fmla="*/ 1017947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98470 w 6856843"/>
                  <a:gd name="connsiteY4" fmla="*/ 1551347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041395 w 6856843"/>
                  <a:gd name="connsiteY8" fmla="*/ 805222 h 3102023"/>
                  <a:gd name="connsiteX9" fmla="*/ 4181096 w 6856843"/>
                  <a:gd name="connsiteY9" fmla="*/ 633772 h 3102023"/>
                  <a:gd name="connsiteX10" fmla="*/ 4552571 w 6856843"/>
                  <a:gd name="connsiteY10" fmla="*/ 322622 h 3102023"/>
                  <a:gd name="connsiteX11" fmla="*/ 4790695 w 6856843"/>
                  <a:gd name="connsiteY11" fmla="*/ 160697 h 3102023"/>
                  <a:gd name="connsiteX12" fmla="*/ 5020358 w 6856843"/>
                  <a:gd name="connsiteY12" fmla="*/ 64082 h 3102023"/>
                  <a:gd name="connsiteX13" fmla="*/ 5343145 w 6856843"/>
                  <a:gd name="connsiteY13" fmla="*/ 5122 h 3102023"/>
                  <a:gd name="connsiteX14" fmla="*/ 6856843 w 6856843"/>
                  <a:gd name="connsiteY14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041395 w 6856843"/>
                  <a:gd name="connsiteY8" fmla="*/ 805222 h 3102023"/>
                  <a:gd name="connsiteX9" fmla="*/ 4181096 w 6856843"/>
                  <a:gd name="connsiteY9" fmla="*/ 633772 h 3102023"/>
                  <a:gd name="connsiteX10" fmla="*/ 4552571 w 6856843"/>
                  <a:gd name="connsiteY10" fmla="*/ 322622 h 3102023"/>
                  <a:gd name="connsiteX11" fmla="*/ 4790695 w 6856843"/>
                  <a:gd name="connsiteY11" fmla="*/ 160697 h 3102023"/>
                  <a:gd name="connsiteX12" fmla="*/ 5020358 w 6856843"/>
                  <a:gd name="connsiteY12" fmla="*/ 64082 h 3102023"/>
                  <a:gd name="connsiteX13" fmla="*/ 5343145 w 6856843"/>
                  <a:gd name="connsiteY13" fmla="*/ 5122 h 3102023"/>
                  <a:gd name="connsiteX14" fmla="*/ 6856843 w 6856843"/>
                  <a:gd name="connsiteY14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822320 w 6856843"/>
                  <a:gd name="connsiteY6" fmla="*/ 1090972 h 3102023"/>
                  <a:gd name="connsiteX7" fmla="*/ 4041395 w 6856843"/>
                  <a:gd name="connsiteY7" fmla="*/ 805222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4041395 w 6856843"/>
                  <a:gd name="connsiteY6" fmla="*/ 805222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041395 w 6856843"/>
                  <a:gd name="connsiteY7" fmla="*/ 805222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5112433 w 6856843"/>
                  <a:gd name="connsiteY9" fmla="*/ 7043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12433 w 6856843"/>
                  <a:gd name="connsiteY9" fmla="*/ 67357 h 3098948"/>
                  <a:gd name="connsiteX10" fmla="*/ 5387595 w 6856843"/>
                  <a:gd name="connsiteY10" fmla="*/ 30622 h 3098948"/>
                  <a:gd name="connsiteX11" fmla="*/ 6856843 w 6856843"/>
                  <a:gd name="connsiteY11" fmla="*/ 0 h 3098948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12433 w 6856843"/>
                  <a:gd name="connsiteY9" fmla="*/ 67357 h 3098948"/>
                  <a:gd name="connsiteX10" fmla="*/ 6856843 w 6856843"/>
                  <a:gd name="connsiteY10" fmla="*/ 0 h 3098948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72758 w 6856843"/>
                  <a:gd name="connsiteY9" fmla="*/ 73707 h 3098948"/>
                  <a:gd name="connsiteX10" fmla="*/ 6856843 w 6856843"/>
                  <a:gd name="connsiteY10" fmla="*/ 0 h 3098948"/>
                  <a:gd name="connsiteX0" fmla="*/ 0 w 6853668"/>
                  <a:gd name="connsiteY0" fmla="*/ 3067198 h 3067198"/>
                  <a:gd name="connsiteX1" fmla="*/ 1768980 w 6853668"/>
                  <a:gd name="connsiteY1" fmla="*/ 2904828 h 3067198"/>
                  <a:gd name="connsiteX2" fmla="*/ 2760292 w 6853668"/>
                  <a:gd name="connsiteY2" fmla="*/ 2298076 h 3067198"/>
                  <a:gd name="connsiteX3" fmla="*/ 3139695 w 6853668"/>
                  <a:gd name="connsiteY3" fmla="*/ 1945147 h 3067198"/>
                  <a:gd name="connsiteX4" fmla="*/ 3431795 w 6853668"/>
                  <a:gd name="connsiteY4" fmla="*/ 1551447 h 3067198"/>
                  <a:gd name="connsiteX5" fmla="*/ 3631820 w 6853668"/>
                  <a:gd name="connsiteY5" fmla="*/ 1268872 h 3067198"/>
                  <a:gd name="connsiteX6" fmla="*/ 3968370 w 6853668"/>
                  <a:gd name="connsiteY6" fmla="*/ 805322 h 3067198"/>
                  <a:gd name="connsiteX7" fmla="*/ 4263646 w 6853668"/>
                  <a:gd name="connsiteY7" fmla="*/ 481472 h 3067198"/>
                  <a:gd name="connsiteX8" fmla="*/ 4609721 w 6853668"/>
                  <a:gd name="connsiteY8" fmla="*/ 217947 h 3067198"/>
                  <a:gd name="connsiteX9" fmla="*/ 5172758 w 6853668"/>
                  <a:gd name="connsiteY9" fmla="*/ 41957 h 3067198"/>
                  <a:gd name="connsiteX10" fmla="*/ 6853668 w 6853668"/>
                  <a:gd name="connsiteY10" fmla="*/ 0 h 3067198"/>
                  <a:gd name="connsiteX0" fmla="*/ 0 w 6853668"/>
                  <a:gd name="connsiteY0" fmla="*/ 3086867 h 3086867"/>
                  <a:gd name="connsiteX1" fmla="*/ 1768980 w 6853668"/>
                  <a:gd name="connsiteY1" fmla="*/ 2924497 h 3086867"/>
                  <a:gd name="connsiteX2" fmla="*/ 2760292 w 6853668"/>
                  <a:gd name="connsiteY2" fmla="*/ 2317745 h 3086867"/>
                  <a:gd name="connsiteX3" fmla="*/ 3139695 w 6853668"/>
                  <a:gd name="connsiteY3" fmla="*/ 1964816 h 3086867"/>
                  <a:gd name="connsiteX4" fmla="*/ 3431795 w 6853668"/>
                  <a:gd name="connsiteY4" fmla="*/ 1571116 h 3086867"/>
                  <a:gd name="connsiteX5" fmla="*/ 3631820 w 6853668"/>
                  <a:gd name="connsiteY5" fmla="*/ 1288541 h 3086867"/>
                  <a:gd name="connsiteX6" fmla="*/ 3968370 w 6853668"/>
                  <a:gd name="connsiteY6" fmla="*/ 824991 h 3086867"/>
                  <a:gd name="connsiteX7" fmla="*/ 4263646 w 6853668"/>
                  <a:gd name="connsiteY7" fmla="*/ 501141 h 3086867"/>
                  <a:gd name="connsiteX8" fmla="*/ 4609721 w 6853668"/>
                  <a:gd name="connsiteY8" fmla="*/ 237616 h 3086867"/>
                  <a:gd name="connsiteX9" fmla="*/ 5172758 w 6853668"/>
                  <a:gd name="connsiteY9" fmla="*/ 61626 h 3086867"/>
                  <a:gd name="connsiteX10" fmla="*/ 6853668 w 6853668"/>
                  <a:gd name="connsiteY10" fmla="*/ 19669 h 3086867"/>
                  <a:gd name="connsiteX0" fmla="*/ 0 w 6853668"/>
                  <a:gd name="connsiteY0" fmla="*/ 3079974 h 3079974"/>
                  <a:gd name="connsiteX1" fmla="*/ 1768980 w 6853668"/>
                  <a:gd name="connsiteY1" fmla="*/ 2917604 h 3079974"/>
                  <a:gd name="connsiteX2" fmla="*/ 2760292 w 6853668"/>
                  <a:gd name="connsiteY2" fmla="*/ 2310852 h 3079974"/>
                  <a:gd name="connsiteX3" fmla="*/ 3139695 w 6853668"/>
                  <a:gd name="connsiteY3" fmla="*/ 1957923 h 3079974"/>
                  <a:gd name="connsiteX4" fmla="*/ 3431795 w 6853668"/>
                  <a:gd name="connsiteY4" fmla="*/ 1564223 h 3079974"/>
                  <a:gd name="connsiteX5" fmla="*/ 3631820 w 6853668"/>
                  <a:gd name="connsiteY5" fmla="*/ 1281648 h 3079974"/>
                  <a:gd name="connsiteX6" fmla="*/ 3968370 w 6853668"/>
                  <a:gd name="connsiteY6" fmla="*/ 818098 h 3079974"/>
                  <a:gd name="connsiteX7" fmla="*/ 4263646 w 6853668"/>
                  <a:gd name="connsiteY7" fmla="*/ 494248 h 3079974"/>
                  <a:gd name="connsiteX8" fmla="*/ 4609721 w 6853668"/>
                  <a:gd name="connsiteY8" fmla="*/ 230723 h 3079974"/>
                  <a:gd name="connsiteX9" fmla="*/ 5172758 w 6853668"/>
                  <a:gd name="connsiteY9" fmla="*/ 54733 h 3079974"/>
                  <a:gd name="connsiteX10" fmla="*/ 6853668 w 6853668"/>
                  <a:gd name="connsiteY10" fmla="*/ 12776 h 3079974"/>
                  <a:gd name="connsiteX0" fmla="*/ 0 w 6888593"/>
                  <a:gd name="connsiteY0" fmla="*/ 3105282 h 3105282"/>
                  <a:gd name="connsiteX1" fmla="*/ 1768980 w 6888593"/>
                  <a:gd name="connsiteY1" fmla="*/ 2942912 h 3105282"/>
                  <a:gd name="connsiteX2" fmla="*/ 2760292 w 6888593"/>
                  <a:gd name="connsiteY2" fmla="*/ 2336160 h 3105282"/>
                  <a:gd name="connsiteX3" fmla="*/ 3139695 w 6888593"/>
                  <a:gd name="connsiteY3" fmla="*/ 1983231 h 3105282"/>
                  <a:gd name="connsiteX4" fmla="*/ 3431795 w 6888593"/>
                  <a:gd name="connsiteY4" fmla="*/ 1589531 h 3105282"/>
                  <a:gd name="connsiteX5" fmla="*/ 3631820 w 6888593"/>
                  <a:gd name="connsiteY5" fmla="*/ 1306956 h 3105282"/>
                  <a:gd name="connsiteX6" fmla="*/ 3968370 w 6888593"/>
                  <a:gd name="connsiteY6" fmla="*/ 843406 h 3105282"/>
                  <a:gd name="connsiteX7" fmla="*/ 4263646 w 6888593"/>
                  <a:gd name="connsiteY7" fmla="*/ 519556 h 3105282"/>
                  <a:gd name="connsiteX8" fmla="*/ 4609721 w 6888593"/>
                  <a:gd name="connsiteY8" fmla="*/ 256031 h 3105282"/>
                  <a:gd name="connsiteX9" fmla="*/ 5172758 w 6888593"/>
                  <a:gd name="connsiteY9" fmla="*/ 80041 h 3105282"/>
                  <a:gd name="connsiteX10" fmla="*/ 6888593 w 6888593"/>
                  <a:gd name="connsiteY10" fmla="*/ 9509 h 3105282"/>
                  <a:gd name="connsiteX0" fmla="*/ 0 w 6888593"/>
                  <a:gd name="connsiteY0" fmla="*/ 3095773 h 3095773"/>
                  <a:gd name="connsiteX1" fmla="*/ 1768980 w 6888593"/>
                  <a:gd name="connsiteY1" fmla="*/ 2933403 h 3095773"/>
                  <a:gd name="connsiteX2" fmla="*/ 2760292 w 6888593"/>
                  <a:gd name="connsiteY2" fmla="*/ 2326651 h 3095773"/>
                  <a:gd name="connsiteX3" fmla="*/ 3139695 w 6888593"/>
                  <a:gd name="connsiteY3" fmla="*/ 1973722 h 3095773"/>
                  <a:gd name="connsiteX4" fmla="*/ 3431795 w 6888593"/>
                  <a:gd name="connsiteY4" fmla="*/ 1580022 h 3095773"/>
                  <a:gd name="connsiteX5" fmla="*/ 3631820 w 6888593"/>
                  <a:gd name="connsiteY5" fmla="*/ 1297447 h 3095773"/>
                  <a:gd name="connsiteX6" fmla="*/ 3968370 w 6888593"/>
                  <a:gd name="connsiteY6" fmla="*/ 833897 h 3095773"/>
                  <a:gd name="connsiteX7" fmla="*/ 4263646 w 6888593"/>
                  <a:gd name="connsiteY7" fmla="*/ 510047 h 3095773"/>
                  <a:gd name="connsiteX8" fmla="*/ 4609721 w 6888593"/>
                  <a:gd name="connsiteY8" fmla="*/ 246522 h 3095773"/>
                  <a:gd name="connsiteX9" fmla="*/ 5172758 w 6888593"/>
                  <a:gd name="connsiteY9" fmla="*/ 70532 h 3095773"/>
                  <a:gd name="connsiteX10" fmla="*/ 6888593 w 6888593"/>
                  <a:gd name="connsiteY10" fmla="*/ 0 h 3095773"/>
                  <a:gd name="connsiteX0" fmla="*/ 0 w 6825093"/>
                  <a:gd name="connsiteY0" fmla="*/ 3054498 h 3054498"/>
                  <a:gd name="connsiteX1" fmla="*/ 1768980 w 6825093"/>
                  <a:gd name="connsiteY1" fmla="*/ 2892128 h 3054498"/>
                  <a:gd name="connsiteX2" fmla="*/ 2760292 w 6825093"/>
                  <a:gd name="connsiteY2" fmla="*/ 2285376 h 3054498"/>
                  <a:gd name="connsiteX3" fmla="*/ 3139695 w 6825093"/>
                  <a:gd name="connsiteY3" fmla="*/ 1932447 h 3054498"/>
                  <a:gd name="connsiteX4" fmla="*/ 3431795 w 6825093"/>
                  <a:gd name="connsiteY4" fmla="*/ 1538747 h 3054498"/>
                  <a:gd name="connsiteX5" fmla="*/ 3631820 w 6825093"/>
                  <a:gd name="connsiteY5" fmla="*/ 1256172 h 3054498"/>
                  <a:gd name="connsiteX6" fmla="*/ 3968370 w 6825093"/>
                  <a:gd name="connsiteY6" fmla="*/ 792622 h 3054498"/>
                  <a:gd name="connsiteX7" fmla="*/ 4263646 w 6825093"/>
                  <a:gd name="connsiteY7" fmla="*/ 468772 h 3054498"/>
                  <a:gd name="connsiteX8" fmla="*/ 4609721 w 6825093"/>
                  <a:gd name="connsiteY8" fmla="*/ 205247 h 3054498"/>
                  <a:gd name="connsiteX9" fmla="*/ 5172758 w 6825093"/>
                  <a:gd name="connsiteY9" fmla="*/ 29257 h 3054498"/>
                  <a:gd name="connsiteX10" fmla="*/ 6825093 w 6825093"/>
                  <a:gd name="connsiteY10" fmla="*/ 0 h 3054498"/>
                  <a:gd name="connsiteX0" fmla="*/ 0 w 6825093"/>
                  <a:gd name="connsiteY0" fmla="*/ 3058264 h 3058264"/>
                  <a:gd name="connsiteX1" fmla="*/ 1768980 w 6825093"/>
                  <a:gd name="connsiteY1" fmla="*/ 2895894 h 3058264"/>
                  <a:gd name="connsiteX2" fmla="*/ 2760292 w 6825093"/>
                  <a:gd name="connsiteY2" fmla="*/ 2289142 h 3058264"/>
                  <a:gd name="connsiteX3" fmla="*/ 3139695 w 6825093"/>
                  <a:gd name="connsiteY3" fmla="*/ 1936213 h 3058264"/>
                  <a:gd name="connsiteX4" fmla="*/ 3431795 w 6825093"/>
                  <a:gd name="connsiteY4" fmla="*/ 1542513 h 3058264"/>
                  <a:gd name="connsiteX5" fmla="*/ 3631820 w 6825093"/>
                  <a:gd name="connsiteY5" fmla="*/ 1259938 h 3058264"/>
                  <a:gd name="connsiteX6" fmla="*/ 3968370 w 6825093"/>
                  <a:gd name="connsiteY6" fmla="*/ 796388 h 3058264"/>
                  <a:gd name="connsiteX7" fmla="*/ 4263646 w 6825093"/>
                  <a:gd name="connsiteY7" fmla="*/ 472538 h 3058264"/>
                  <a:gd name="connsiteX8" fmla="*/ 4609721 w 6825093"/>
                  <a:gd name="connsiteY8" fmla="*/ 209013 h 3058264"/>
                  <a:gd name="connsiteX9" fmla="*/ 5172758 w 6825093"/>
                  <a:gd name="connsiteY9" fmla="*/ 33023 h 3058264"/>
                  <a:gd name="connsiteX10" fmla="*/ 6825093 w 6825093"/>
                  <a:gd name="connsiteY10" fmla="*/ 3766 h 3058264"/>
                  <a:gd name="connsiteX0" fmla="*/ 0 w 6825093"/>
                  <a:gd name="connsiteY0" fmla="*/ 3062234 h 3062234"/>
                  <a:gd name="connsiteX1" fmla="*/ 1768980 w 6825093"/>
                  <a:gd name="connsiteY1" fmla="*/ 2899864 h 3062234"/>
                  <a:gd name="connsiteX2" fmla="*/ 2760292 w 6825093"/>
                  <a:gd name="connsiteY2" fmla="*/ 2293112 h 3062234"/>
                  <a:gd name="connsiteX3" fmla="*/ 3139695 w 6825093"/>
                  <a:gd name="connsiteY3" fmla="*/ 1940183 h 3062234"/>
                  <a:gd name="connsiteX4" fmla="*/ 3431795 w 6825093"/>
                  <a:gd name="connsiteY4" fmla="*/ 1546483 h 3062234"/>
                  <a:gd name="connsiteX5" fmla="*/ 3631820 w 6825093"/>
                  <a:gd name="connsiteY5" fmla="*/ 1263908 h 3062234"/>
                  <a:gd name="connsiteX6" fmla="*/ 3968370 w 6825093"/>
                  <a:gd name="connsiteY6" fmla="*/ 800358 h 3062234"/>
                  <a:gd name="connsiteX7" fmla="*/ 4263646 w 6825093"/>
                  <a:gd name="connsiteY7" fmla="*/ 476508 h 3062234"/>
                  <a:gd name="connsiteX8" fmla="*/ 4609721 w 6825093"/>
                  <a:gd name="connsiteY8" fmla="*/ 212983 h 3062234"/>
                  <a:gd name="connsiteX9" fmla="*/ 5172758 w 6825093"/>
                  <a:gd name="connsiteY9" fmla="*/ 24293 h 3062234"/>
                  <a:gd name="connsiteX10" fmla="*/ 6825093 w 6825093"/>
                  <a:gd name="connsiteY10" fmla="*/ 7736 h 3062234"/>
                  <a:gd name="connsiteX0" fmla="*/ 0 w 6825093"/>
                  <a:gd name="connsiteY0" fmla="*/ 3058006 h 3058006"/>
                  <a:gd name="connsiteX1" fmla="*/ 1768980 w 6825093"/>
                  <a:gd name="connsiteY1" fmla="*/ 2895636 h 3058006"/>
                  <a:gd name="connsiteX2" fmla="*/ 2760292 w 6825093"/>
                  <a:gd name="connsiteY2" fmla="*/ 2288884 h 3058006"/>
                  <a:gd name="connsiteX3" fmla="*/ 3139695 w 6825093"/>
                  <a:gd name="connsiteY3" fmla="*/ 1935955 h 3058006"/>
                  <a:gd name="connsiteX4" fmla="*/ 3431795 w 6825093"/>
                  <a:gd name="connsiteY4" fmla="*/ 1542255 h 3058006"/>
                  <a:gd name="connsiteX5" fmla="*/ 3631820 w 6825093"/>
                  <a:gd name="connsiteY5" fmla="*/ 1259680 h 3058006"/>
                  <a:gd name="connsiteX6" fmla="*/ 3968370 w 6825093"/>
                  <a:gd name="connsiteY6" fmla="*/ 796130 h 3058006"/>
                  <a:gd name="connsiteX7" fmla="*/ 4263646 w 6825093"/>
                  <a:gd name="connsiteY7" fmla="*/ 472280 h 3058006"/>
                  <a:gd name="connsiteX8" fmla="*/ 4609721 w 6825093"/>
                  <a:gd name="connsiteY8" fmla="*/ 208755 h 3058006"/>
                  <a:gd name="connsiteX9" fmla="*/ 5172758 w 6825093"/>
                  <a:gd name="connsiteY9" fmla="*/ 20065 h 3058006"/>
                  <a:gd name="connsiteX10" fmla="*/ 6825093 w 6825093"/>
                  <a:gd name="connsiteY10" fmla="*/ 3508 h 3058006"/>
                  <a:gd name="connsiteX0" fmla="*/ 0 w 6825093"/>
                  <a:gd name="connsiteY0" fmla="*/ 3058006 h 3058006"/>
                  <a:gd name="connsiteX1" fmla="*/ 1768980 w 6825093"/>
                  <a:gd name="connsiteY1" fmla="*/ 2895636 h 3058006"/>
                  <a:gd name="connsiteX2" fmla="*/ 2760292 w 6825093"/>
                  <a:gd name="connsiteY2" fmla="*/ 2288884 h 3058006"/>
                  <a:gd name="connsiteX3" fmla="*/ 3139695 w 6825093"/>
                  <a:gd name="connsiteY3" fmla="*/ 1935955 h 3058006"/>
                  <a:gd name="connsiteX4" fmla="*/ 3431795 w 6825093"/>
                  <a:gd name="connsiteY4" fmla="*/ 1542255 h 3058006"/>
                  <a:gd name="connsiteX5" fmla="*/ 3631820 w 6825093"/>
                  <a:gd name="connsiteY5" fmla="*/ 1259680 h 3058006"/>
                  <a:gd name="connsiteX6" fmla="*/ 3968370 w 6825093"/>
                  <a:gd name="connsiteY6" fmla="*/ 796130 h 3058006"/>
                  <a:gd name="connsiteX7" fmla="*/ 4333496 w 6825093"/>
                  <a:gd name="connsiteY7" fmla="*/ 450055 h 3058006"/>
                  <a:gd name="connsiteX8" fmla="*/ 4609721 w 6825093"/>
                  <a:gd name="connsiteY8" fmla="*/ 208755 h 3058006"/>
                  <a:gd name="connsiteX9" fmla="*/ 5172758 w 6825093"/>
                  <a:gd name="connsiteY9" fmla="*/ 20065 h 3058006"/>
                  <a:gd name="connsiteX10" fmla="*/ 6825093 w 6825093"/>
                  <a:gd name="connsiteY10" fmla="*/ 3508 h 3058006"/>
                  <a:gd name="connsiteX0" fmla="*/ 0 w 6825093"/>
                  <a:gd name="connsiteY0" fmla="*/ 3061360 h 3061360"/>
                  <a:gd name="connsiteX1" fmla="*/ 1768980 w 6825093"/>
                  <a:gd name="connsiteY1" fmla="*/ 2898990 h 3061360"/>
                  <a:gd name="connsiteX2" fmla="*/ 2760292 w 6825093"/>
                  <a:gd name="connsiteY2" fmla="*/ 2292238 h 3061360"/>
                  <a:gd name="connsiteX3" fmla="*/ 3139695 w 6825093"/>
                  <a:gd name="connsiteY3" fmla="*/ 1939309 h 3061360"/>
                  <a:gd name="connsiteX4" fmla="*/ 3431795 w 6825093"/>
                  <a:gd name="connsiteY4" fmla="*/ 1545609 h 3061360"/>
                  <a:gd name="connsiteX5" fmla="*/ 3631820 w 6825093"/>
                  <a:gd name="connsiteY5" fmla="*/ 1263034 h 3061360"/>
                  <a:gd name="connsiteX6" fmla="*/ 3968370 w 6825093"/>
                  <a:gd name="connsiteY6" fmla="*/ 799484 h 3061360"/>
                  <a:gd name="connsiteX7" fmla="*/ 4333496 w 6825093"/>
                  <a:gd name="connsiteY7" fmla="*/ 453409 h 3061360"/>
                  <a:gd name="connsiteX8" fmla="*/ 4692271 w 6825093"/>
                  <a:gd name="connsiteY8" fmla="*/ 196234 h 3061360"/>
                  <a:gd name="connsiteX9" fmla="*/ 5172758 w 6825093"/>
                  <a:gd name="connsiteY9" fmla="*/ 23419 h 3061360"/>
                  <a:gd name="connsiteX10" fmla="*/ 6825093 w 6825093"/>
                  <a:gd name="connsiteY10" fmla="*/ 6862 h 3061360"/>
                  <a:gd name="connsiteX0" fmla="*/ 0 w 6825093"/>
                  <a:gd name="connsiteY0" fmla="*/ 3061360 h 3061360"/>
                  <a:gd name="connsiteX1" fmla="*/ 1768980 w 6825093"/>
                  <a:gd name="connsiteY1" fmla="*/ 2898990 h 3061360"/>
                  <a:gd name="connsiteX2" fmla="*/ 2760292 w 6825093"/>
                  <a:gd name="connsiteY2" fmla="*/ 2292238 h 3061360"/>
                  <a:gd name="connsiteX3" fmla="*/ 3139695 w 6825093"/>
                  <a:gd name="connsiteY3" fmla="*/ 1939309 h 3061360"/>
                  <a:gd name="connsiteX4" fmla="*/ 3431795 w 6825093"/>
                  <a:gd name="connsiteY4" fmla="*/ 1545609 h 3061360"/>
                  <a:gd name="connsiteX5" fmla="*/ 3631820 w 6825093"/>
                  <a:gd name="connsiteY5" fmla="*/ 1263034 h 3061360"/>
                  <a:gd name="connsiteX6" fmla="*/ 3968370 w 6825093"/>
                  <a:gd name="connsiteY6" fmla="*/ 799484 h 3061360"/>
                  <a:gd name="connsiteX7" fmla="*/ 4333496 w 6825093"/>
                  <a:gd name="connsiteY7" fmla="*/ 453409 h 3061360"/>
                  <a:gd name="connsiteX8" fmla="*/ 4692271 w 6825093"/>
                  <a:gd name="connsiteY8" fmla="*/ 196234 h 3061360"/>
                  <a:gd name="connsiteX9" fmla="*/ 5172758 w 6825093"/>
                  <a:gd name="connsiteY9" fmla="*/ 23419 h 3061360"/>
                  <a:gd name="connsiteX10" fmla="*/ 6825093 w 6825093"/>
                  <a:gd name="connsiteY10" fmla="*/ 6862 h 3061360"/>
                  <a:gd name="connsiteX0" fmla="*/ 0 w 6825093"/>
                  <a:gd name="connsiteY0" fmla="*/ 3062742 h 3062742"/>
                  <a:gd name="connsiteX1" fmla="*/ 1768980 w 6825093"/>
                  <a:gd name="connsiteY1" fmla="*/ 2900372 h 3062742"/>
                  <a:gd name="connsiteX2" fmla="*/ 2760292 w 6825093"/>
                  <a:gd name="connsiteY2" fmla="*/ 2293620 h 3062742"/>
                  <a:gd name="connsiteX3" fmla="*/ 3139695 w 6825093"/>
                  <a:gd name="connsiteY3" fmla="*/ 1940691 h 3062742"/>
                  <a:gd name="connsiteX4" fmla="*/ 3431795 w 6825093"/>
                  <a:gd name="connsiteY4" fmla="*/ 1546991 h 3062742"/>
                  <a:gd name="connsiteX5" fmla="*/ 3631820 w 6825093"/>
                  <a:gd name="connsiteY5" fmla="*/ 1264416 h 3062742"/>
                  <a:gd name="connsiteX6" fmla="*/ 3968370 w 6825093"/>
                  <a:gd name="connsiteY6" fmla="*/ 800866 h 3062742"/>
                  <a:gd name="connsiteX7" fmla="*/ 4333496 w 6825093"/>
                  <a:gd name="connsiteY7" fmla="*/ 454791 h 3062742"/>
                  <a:gd name="connsiteX8" fmla="*/ 4692271 w 6825093"/>
                  <a:gd name="connsiteY8" fmla="*/ 197616 h 3062742"/>
                  <a:gd name="connsiteX9" fmla="*/ 5534708 w 6825093"/>
                  <a:gd name="connsiteY9" fmla="*/ 21626 h 3062742"/>
                  <a:gd name="connsiteX10" fmla="*/ 6825093 w 6825093"/>
                  <a:gd name="connsiteY10" fmla="*/ 8244 h 3062742"/>
                  <a:gd name="connsiteX0" fmla="*/ 0 w 6850493"/>
                  <a:gd name="connsiteY0" fmla="*/ 3079599 h 3079599"/>
                  <a:gd name="connsiteX1" fmla="*/ 1768980 w 6850493"/>
                  <a:gd name="connsiteY1" fmla="*/ 2917229 h 3079599"/>
                  <a:gd name="connsiteX2" fmla="*/ 2760292 w 6850493"/>
                  <a:gd name="connsiteY2" fmla="*/ 2310477 h 3079599"/>
                  <a:gd name="connsiteX3" fmla="*/ 3139695 w 6850493"/>
                  <a:gd name="connsiteY3" fmla="*/ 1957548 h 3079599"/>
                  <a:gd name="connsiteX4" fmla="*/ 3431795 w 6850493"/>
                  <a:gd name="connsiteY4" fmla="*/ 1563848 h 3079599"/>
                  <a:gd name="connsiteX5" fmla="*/ 3631820 w 6850493"/>
                  <a:gd name="connsiteY5" fmla="*/ 1281273 h 3079599"/>
                  <a:gd name="connsiteX6" fmla="*/ 3968370 w 6850493"/>
                  <a:gd name="connsiteY6" fmla="*/ 817723 h 3079599"/>
                  <a:gd name="connsiteX7" fmla="*/ 4333496 w 6850493"/>
                  <a:gd name="connsiteY7" fmla="*/ 471648 h 3079599"/>
                  <a:gd name="connsiteX8" fmla="*/ 4692271 w 6850493"/>
                  <a:gd name="connsiteY8" fmla="*/ 214473 h 3079599"/>
                  <a:gd name="connsiteX9" fmla="*/ 5534708 w 6850493"/>
                  <a:gd name="connsiteY9" fmla="*/ 38483 h 3079599"/>
                  <a:gd name="connsiteX10" fmla="*/ 6850493 w 6850493"/>
                  <a:gd name="connsiteY10" fmla="*/ 2876 h 3079599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34708 w 6850493"/>
                  <a:gd name="connsiteY9" fmla="*/ 3560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12483 w 6850493"/>
                  <a:gd name="connsiteY9" fmla="*/ 2290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8470 w 6850493"/>
                  <a:gd name="connsiteY3" fmla="*/ 148159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631820 w 6850493"/>
                  <a:gd name="connsiteY3" fmla="*/ 1278397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4570 w 6850493"/>
                  <a:gd name="connsiteY4" fmla="*/ 77039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89121 w 6850493"/>
                  <a:gd name="connsiteY6" fmla="*/ 877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673221 w 6850493"/>
                  <a:gd name="connsiteY5" fmla="*/ 205247 h 3076723"/>
                  <a:gd name="connsiteX6" fmla="*/ 4889121 w 6850493"/>
                  <a:gd name="connsiteY6" fmla="*/ 877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673221 w 6850493"/>
                  <a:gd name="connsiteY5" fmla="*/ 20524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333495 w 6850493"/>
                  <a:gd name="connsiteY5" fmla="*/ 421146 h 3076723"/>
                  <a:gd name="connsiteX6" fmla="*/ 4790696 w 6850493"/>
                  <a:gd name="connsiteY6" fmla="*/ 1607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5 w 6850493"/>
                  <a:gd name="connsiteY5" fmla="*/ 329071 h 3076723"/>
                  <a:gd name="connsiteX6" fmla="*/ 4790696 w 6850493"/>
                  <a:gd name="connsiteY6" fmla="*/ 1607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847845 w 6850493"/>
                  <a:gd name="connsiteY5" fmla="*/ 154446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810 h 3076810"/>
                  <a:gd name="connsiteX1" fmla="*/ 1768980 w 6850493"/>
                  <a:gd name="connsiteY1" fmla="*/ 2914440 h 3076810"/>
                  <a:gd name="connsiteX2" fmla="*/ 3001592 w 6850493"/>
                  <a:gd name="connsiteY2" fmla="*/ 2094963 h 3076810"/>
                  <a:gd name="connsiteX3" fmla="*/ 3530220 w 6850493"/>
                  <a:gd name="connsiteY3" fmla="*/ 1443584 h 3076810"/>
                  <a:gd name="connsiteX4" fmla="*/ 4171570 w 6850493"/>
                  <a:gd name="connsiteY4" fmla="*/ 627609 h 3076810"/>
                  <a:gd name="connsiteX5" fmla="*/ 4847845 w 6850493"/>
                  <a:gd name="connsiteY5" fmla="*/ 154533 h 3076810"/>
                  <a:gd name="connsiteX6" fmla="*/ 5247896 w 6850493"/>
                  <a:gd name="connsiteY6" fmla="*/ 62459 h 3076810"/>
                  <a:gd name="connsiteX7" fmla="*/ 5569633 w 6850493"/>
                  <a:gd name="connsiteY7" fmla="*/ 26169 h 3076810"/>
                  <a:gd name="connsiteX8" fmla="*/ 6850493 w 6850493"/>
                  <a:gd name="connsiteY8" fmla="*/ 87 h 3076810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383627 w 6850493"/>
                  <a:gd name="connsiteY6" fmla="*/ 38559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383627 w 6850493"/>
                  <a:gd name="connsiteY6" fmla="*/ 38559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652708 w 6850493"/>
                  <a:gd name="connsiteY6" fmla="*/ 21890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815970 w 6850493"/>
                  <a:gd name="connsiteY4" fmla="*/ 1033921 h 3076723"/>
                  <a:gd name="connsiteX5" fmla="*/ 4053301 w 6850493"/>
                  <a:gd name="connsiteY5" fmla="*/ 7672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053301 w 6850493"/>
                  <a:gd name="connsiteY5" fmla="*/ 7672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256501 w 6850493"/>
                  <a:gd name="connsiteY5" fmla="*/ 576722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652708 w 6850493"/>
                  <a:gd name="connsiteY6" fmla="*/ 21890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09770 w 6850493"/>
                  <a:gd name="connsiteY6" fmla="*/ 1671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8345 w 6850493"/>
                  <a:gd name="connsiteY6" fmla="*/ 909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456526 w 6850493"/>
                  <a:gd name="connsiteY5" fmla="*/ 376697 h 3076723"/>
                  <a:gd name="connsiteX6" fmla="*/ 5038345 w 6850493"/>
                  <a:gd name="connsiteY6" fmla="*/ 909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101720 w 6850493"/>
                  <a:gd name="connsiteY5" fmla="*/ 71324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108070 w 6850493"/>
                  <a:gd name="connsiteY5" fmla="*/ 6910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219195 w 6850493"/>
                  <a:gd name="connsiteY5" fmla="*/ 5767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219195 w 6850493"/>
                  <a:gd name="connsiteY5" fmla="*/ 5767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774695 w 6850493"/>
                  <a:gd name="connsiteY4" fmla="*/ 1068846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0327 w 6850493"/>
                  <a:gd name="connsiteY8" fmla="*/ 14747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216020 w 6850493"/>
                  <a:gd name="connsiteY5" fmla="*/ 6116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244595 w 6850493"/>
                  <a:gd name="connsiteY5" fmla="*/ 5989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30332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30332 w 6850493"/>
                  <a:gd name="connsiteY6" fmla="*/ 437021 h 3076723"/>
                  <a:gd name="connsiteX7" fmla="*/ 4820064 w 6850493"/>
                  <a:gd name="connsiteY7" fmla="*/ 16635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0493" h="3076723">
                    <a:moveTo>
                      <a:pt x="0" y="3076723"/>
                    </a:moveTo>
                    <a:cubicBezTo>
                      <a:pt x="654465" y="3059631"/>
                      <a:pt x="1268715" y="3077994"/>
                      <a:pt x="1768980" y="2914353"/>
                    </a:cubicBezTo>
                    <a:cubicBezTo>
                      <a:pt x="2269245" y="2750712"/>
                      <a:pt x="2711227" y="2336844"/>
                      <a:pt x="3001592" y="2094876"/>
                    </a:cubicBezTo>
                    <a:cubicBezTo>
                      <a:pt x="3291957" y="1852908"/>
                      <a:pt x="3375440" y="1639373"/>
                      <a:pt x="3511170" y="1462547"/>
                    </a:cubicBezTo>
                    <a:cubicBezTo>
                      <a:pt x="3646900" y="1266671"/>
                      <a:pt x="3901695" y="981005"/>
                      <a:pt x="3996945" y="859296"/>
                    </a:cubicBezTo>
                    <a:cubicBezTo>
                      <a:pt x="4114420" y="717479"/>
                      <a:pt x="4172364" y="668796"/>
                      <a:pt x="4244595" y="598946"/>
                    </a:cubicBezTo>
                    <a:cubicBezTo>
                      <a:pt x="4316826" y="529096"/>
                      <a:pt x="4332304" y="512295"/>
                      <a:pt x="4430332" y="437021"/>
                    </a:cubicBezTo>
                    <a:cubicBezTo>
                      <a:pt x="4755637" y="144921"/>
                      <a:pt x="4762385" y="222446"/>
                      <a:pt x="4820064" y="166354"/>
                    </a:cubicBezTo>
                    <a:cubicBezTo>
                      <a:pt x="5061893" y="78512"/>
                      <a:pt x="4953281" y="108805"/>
                      <a:pt x="5152645" y="49671"/>
                    </a:cubicBezTo>
                    <a:cubicBezTo>
                      <a:pt x="5368678" y="14349"/>
                      <a:pt x="5331634" y="25936"/>
                      <a:pt x="5650327" y="14747"/>
                    </a:cubicBezTo>
                    <a:cubicBezTo>
                      <a:pt x="5993627" y="912"/>
                      <a:pt x="6516619" y="12994"/>
                      <a:pt x="6850493" y="0"/>
                    </a:cubicBezTo>
                  </a:path>
                </a:pathLst>
              </a:custGeom>
              <a:noFill/>
              <a:ln w="38100">
                <a:solidFill>
                  <a:srgbClr val="0778A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1763688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BundesSans Regular"/>
                    <a:cs typeface="BundesSans Regular"/>
                  </a:rPr>
                  <a:t>Findung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3491880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FFFFFF"/>
                    </a:solidFill>
                    <a:latin typeface="BundesSans Regular"/>
                    <a:cs typeface="BundesSans Regular"/>
                  </a:rPr>
                  <a:t>Validierung</a:t>
                </a:r>
                <a:endParaRPr lang="de-DE" sz="1600" dirty="0">
                  <a:solidFill>
                    <a:srgbClr val="FFFFFF"/>
                  </a:solidFill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220071" y="3212976"/>
                <a:ext cx="1656184" cy="975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BundesSans Regular"/>
                    <a:cs typeface="BundesSans Regular"/>
                  </a:rPr>
                  <a:t>Verwertung/ Anwendung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948265" y="3225170"/>
                <a:ext cx="1656184" cy="975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(Markt-)  Einführung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</p:grpSp>
        <p:cxnSp>
          <p:nvCxnSpPr>
            <p:cNvPr id="9" name="Gerade Verbindung mit Pfeil 31"/>
            <p:cNvCxnSpPr/>
            <p:nvPr/>
          </p:nvCxnSpPr>
          <p:spPr>
            <a:xfrm rot="10800000">
              <a:off x="1331640" y="1556792"/>
              <a:ext cx="6984776" cy="3672408"/>
            </a:xfrm>
            <a:prstGeom prst="bentConnector3">
              <a:avLst>
                <a:gd name="adj1" fmla="val 99876"/>
              </a:avLst>
            </a:prstGeom>
            <a:ln w="19050">
              <a:solidFill>
                <a:srgbClr val="0778A5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 descr="C:\Users\heinze\AppData\Local\Microsoft\Windows\Temporary Internet Files\Content.IE5\G6BQ6R8X\848348_f35cd80021_s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5833" y="3891247"/>
            <a:ext cx="348635" cy="4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heinze\AppData\Local\Microsoft\Windows\Temporary Internet Files\Content.IE5\G6BQ6R8X\848348_f35cd80021_s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18" y="1883844"/>
            <a:ext cx="391063" cy="4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>
            <a:off x="1759444" y="4107594"/>
            <a:ext cx="1000232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412259" y="2104320"/>
            <a:ext cx="620896" cy="3356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959646" y="36617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endParaRPr lang="de-D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3521" y="3865548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3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„Blick aus</a:t>
            </a:r>
          </a:p>
          <a:p>
            <a:pPr algn="r"/>
            <a:r>
              <a:rPr lang="de-DE" sz="1200" b="1" dirty="0" smtClean="0">
                <a:solidFill>
                  <a:schemeClr val="accent3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Richtung</a:t>
            </a:r>
          </a:p>
          <a:p>
            <a:r>
              <a:rPr lang="de-DE" sz="1200" b="1" dirty="0" smtClean="0">
                <a:solidFill>
                  <a:schemeClr val="accent3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Forschung“</a:t>
            </a:r>
            <a:endParaRPr lang="de-DE" sz="1200" b="1" dirty="0">
              <a:solidFill>
                <a:schemeClr val="accent3">
                  <a:lumMod val="75000"/>
                </a:schemeClr>
              </a:solidFill>
              <a:latin typeface="BundesSans Regular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430762" y="1839259"/>
            <a:ext cx="271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„Blick aus Richtung „Verwertung“</a:t>
            </a:r>
            <a:b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= Konzeption der Verwertungs-</a:t>
            </a:r>
            <a:b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   </a:t>
            </a:r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phase</a:t>
            </a:r>
            <a:endParaRPr lang="de-DE" sz="1200" b="1" dirty="0">
              <a:solidFill>
                <a:schemeClr val="accent2">
                  <a:lumMod val="75000"/>
                </a:schemeClr>
              </a:solidFill>
              <a:latin typeface="BundesSans Regular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 rot="19723792">
            <a:off x="5403627" y="1456802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93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53014"/>
            <a:ext cx="8229600" cy="3209511"/>
          </a:xfrm>
        </p:spPr>
        <p:txBody>
          <a:bodyPr>
            <a:normAutofit lnSpcReduction="10000"/>
          </a:bodyPr>
          <a:lstStyle/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BundesSerif Office Regular"/>
                <a:cs typeface="+mn-cs"/>
              </a:rPr>
              <a:t>Infoveranstaltungen zur Antragstellung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de-DE" sz="15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	</a:t>
            </a:r>
            <a:endParaRPr lang="de-DE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BundesSerif Office Regular"/>
                <a:cs typeface="+mn-cs"/>
              </a:rPr>
              <a:t>telefonische und schriftliche Beratung zu Modalitäten und Passfähigkeit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BundesSerif Office Regular"/>
                <a:cs typeface="+mn-cs"/>
              </a:rPr>
              <a:t>Durchsicht von und Feedback zu Ihrem Ideenkonzept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prstClr val="black"/>
                </a:solidFill>
                <a:latin typeface="BundesSerif Office Regular"/>
                <a:cs typeface="+mn-cs"/>
              </a:rPr>
              <a:t>Sichtung der Unterlagen auf Vollständigkeit nach Einreichung</a:t>
            </a:r>
          </a:p>
          <a:p>
            <a:pPr marL="3429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de-DE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b="1" dirty="0" smtClean="0"/>
              <a:t>Angebote des VIP+ - Teams im Vorfeld</a:t>
            </a:r>
            <a:endParaRPr lang="de-DE" sz="2700" b="1" dirty="0"/>
          </a:p>
        </p:txBody>
      </p:sp>
    </p:spTree>
    <p:extLst>
      <p:ext uri="{BB962C8B-B14F-4D97-AF65-F5344CB8AC3E}">
        <p14:creationId xmlns:p14="http://schemas.microsoft.com/office/powerpoint/2010/main" val="340482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57200" y="1753014"/>
            <a:ext cx="8229600" cy="3209511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endParaRPr lang="de-DE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de-DE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b="1" dirty="0" smtClean="0">
                <a:solidFill>
                  <a:prstClr val="black"/>
                </a:solidFill>
                <a:latin typeface="BundesSerif Office Regular"/>
                <a:cs typeface="+mn-cs"/>
              </a:rPr>
              <a:t>Steckbriefe aller geförderten Projekte:</a:t>
            </a:r>
            <a:endParaRPr lang="de-DE" b="1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de-DE" dirty="0">
                <a:solidFill>
                  <a:prstClr val="black"/>
                </a:solidFill>
                <a:latin typeface="BundesSerif Office Regular"/>
                <a:cs typeface="+mn-cs"/>
                <a:hlinkClick r:id="rId2"/>
              </a:rPr>
              <a:t>h</a:t>
            </a:r>
            <a:r>
              <a:rPr lang="de-DE" dirty="0" smtClean="0">
                <a:solidFill>
                  <a:prstClr val="black"/>
                </a:solidFill>
                <a:latin typeface="BundesSerif Office Regular"/>
                <a:cs typeface="+mn-cs"/>
                <a:hlinkClick r:id="rId2"/>
              </a:rPr>
              <a:t>ttps</a:t>
            </a:r>
            <a:r>
              <a:rPr lang="de-DE" dirty="0">
                <a:solidFill>
                  <a:prstClr val="black"/>
                </a:solidFill>
                <a:latin typeface="BundesSerif Office Regular"/>
                <a:cs typeface="+mn-cs"/>
                <a:hlinkClick r:id="rId2"/>
              </a:rPr>
              <a:t>://</a:t>
            </a:r>
            <a:r>
              <a:rPr lang="de-DE" dirty="0" smtClean="0">
                <a:solidFill>
                  <a:prstClr val="black"/>
                </a:solidFill>
                <a:latin typeface="BundesSerif Office Regular"/>
                <a:cs typeface="+mn-cs"/>
                <a:hlinkClick r:id="rId2"/>
              </a:rPr>
              <a:t>www.validierungsfoerderung.de/validierungsprojekte</a:t>
            </a:r>
            <a:endParaRPr lang="de-DE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de-DE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de-DE" b="1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 marL="0" lvl="1" indent="0">
              <a:spcBef>
                <a:spcPts val="0"/>
              </a:spcBef>
              <a:buNone/>
            </a:pPr>
            <a:endParaRPr lang="de-DE" dirty="0" smtClean="0">
              <a:solidFill>
                <a:prstClr val="black"/>
              </a:solidFill>
              <a:latin typeface="BundesSerif Office Regular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700" b="1" dirty="0" smtClean="0"/>
              <a:t>Überblick über bislang geförderte VIP+ - Projekte</a:t>
            </a:r>
            <a:endParaRPr lang="de-DE" sz="2700" b="1" dirty="0"/>
          </a:p>
        </p:txBody>
      </p:sp>
    </p:spTree>
    <p:extLst>
      <p:ext uri="{BB962C8B-B14F-4D97-AF65-F5344CB8AC3E}">
        <p14:creationId xmlns:p14="http://schemas.microsoft.com/office/powerpoint/2010/main" val="153835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Vielen Dank für Ihr Interesse an VIP</a:t>
            </a:r>
            <a:r>
              <a:rPr lang="de-DE" dirty="0" smtClean="0"/>
              <a:t>+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708294"/>
              </p:ext>
            </p:extLst>
          </p:nvPr>
        </p:nvGraphicFramePr>
        <p:xfrm>
          <a:off x="556065" y="1692561"/>
          <a:ext cx="7867136" cy="3342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67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6806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KONTAKT VIP+</a:t>
                      </a:r>
                      <a:endParaRPr lang="de-DE" sz="1400" dirty="0"/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524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VDI/VDE Innovation + Technik GmbH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VIP+/PT Wissenstransfer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BundesSerif Office Regular"/>
                        </a:rPr>
                        <a:t>Ansprechpartnerin: Angelika Frederking (Projektleiterin)</a:t>
                      </a:r>
                      <a:r>
                        <a:rPr lang="de-DE" sz="1400" baseline="0" dirty="0" smtClean="0">
                          <a:latin typeface="BundesSerif Office Regular"/>
                        </a:rPr>
                        <a:t> </a:t>
                      </a:r>
                      <a:r>
                        <a:rPr lang="de-DE" sz="1400" dirty="0" smtClean="0">
                          <a:latin typeface="BundesSerif Office Regular"/>
                        </a:rPr>
                        <a:t>und </a:t>
                      </a:r>
                      <a:r>
                        <a:rPr lang="de-DE" sz="1400" dirty="0" err="1" smtClean="0">
                          <a:latin typeface="BundesSerif Office Regular"/>
                        </a:rPr>
                        <a:t>Kolleg:innen</a:t>
                      </a:r>
                      <a:endParaRPr lang="de-DE" sz="1400" dirty="0" smtClean="0">
                        <a:latin typeface="BundesSerif Office Regular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Steinplatz 1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10623 Berlin</a:t>
                      </a:r>
                    </a:p>
                    <a:p>
                      <a:pPr marL="0" indent="0">
                        <a:buNone/>
                      </a:pPr>
                      <a:endParaRPr lang="de-DE" sz="1400" dirty="0" smtClean="0">
                        <a:latin typeface="BundesSerif Office Regular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BundesSerif Office Regular"/>
                          <a:ea typeface="+mn-ea"/>
                          <a:cs typeface="+mn-cs"/>
                        </a:rPr>
                        <a:t>Internet: </a:t>
                      </a:r>
                      <a:r>
                        <a:rPr lang="de-DE" sz="1400" dirty="0" smtClean="0">
                          <a:latin typeface="BundesSerif Office Regular"/>
                          <a:hlinkClick r:id="rId2"/>
                        </a:rPr>
                        <a:t>www.validierungsfoerderung.de</a:t>
                      </a:r>
                      <a:r>
                        <a:rPr lang="de-DE" sz="1400" dirty="0" smtClean="0">
                          <a:latin typeface="BundesSerif Office Regular"/>
                        </a:rPr>
                        <a:t>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8825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Für eine persönliche Beratung wenden</a:t>
                      </a:r>
                      <a:r>
                        <a:rPr lang="de-DE" sz="1400" baseline="0" dirty="0" smtClean="0">
                          <a:latin typeface="BundesSerif Office Regular"/>
                        </a:rPr>
                        <a:t> Sie sich bitte an uns über die folgenden Kontaktmöglichkeiten:</a:t>
                      </a:r>
                      <a:endParaRPr lang="de-DE" sz="1400" dirty="0" smtClean="0">
                        <a:latin typeface="BundesSerif Office Regular"/>
                      </a:endParaRPr>
                    </a:p>
                    <a:p>
                      <a:pPr marL="0" indent="0">
                        <a:buNone/>
                      </a:pPr>
                      <a:endParaRPr lang="de-DE" sz="1400" dirty="0" smtClean="0">
                        <a:latin typeface="BundesSerif Office Regular"/>
                      </a:endParaRPr>
                    </a:p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Tel: +49 30 310078-254 (Sammelnummer)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E-Mail: </a:t>
                      </a:r>
                      <a:r>
                        <a:rPr lang="de-DE" sz="1400" dirty="0" smtClean="0">
                          <a:latin typeface="BundesSerif Office Regular"/>
                          <a:hlinkClick r:id="rId3"/>
                        </a:rPr>
                        <a:t>vip@vdivde-it.de</a:t>
                      </a:r>
                      <a:r>
                        <a:rPr lang="de-DE" sz="1400" dirty="0" smtClean="0">
                          <a:latin typeface="BundesSerif Office Regular"/>
                        </a:rPr>
                        <a:t> (Sammelpostfach)</a:t>
                      </a:r>
                    </a:p>
                    <a:p>
                      <a:pPr marL="0" indent="0">
                        <a:buNone/>
                      </a:pPr>
                      <a:r>
                        <a:rPr lang="de-DE" sz="1400" dirty="0" smtClean="0">
                          <a:latin typeface="BundesSerif Office Regular"/>
                        </a:rPr>
                        <a:t>Kontaktformular: </a:t>
                      </a:r>
                      <a:r>
                        <a:rPr lang="de-DE" sz="1400" dirty="0" smtClean="0">
                          <a:latin typeface="BundesSerif Office Regular"/>
                          <a:hlinkClick r:id="rId4"/>
                        </a:rPr>
                        <a:t>www.validierungsfoerderung.de/kontakt</a:t>
                      </a:r>
                      <a:r>
                        <a:rPr lang="de-DE" sz="1400" dirty="0" smtClean="0">
                          <a:latin typeface="BundesSerif Office Regular"/>
                        </a:rPr>
                        <a:t>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887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Validierung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34" name="Rechteck 33"/>
          <p:cNvSpPr/>
          <p:nvPr/>
        </p:nvSpPr>
        <p:spPr bwMode="auto">
          <a:xfrm>
            <a:off x="3025976" y="2013606"/>
            <a:ext cx="3404785" cy="17464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5" name="Rechteck 34"/>
          <p:cNvSpPr/>
          <p:nvPr/>
        </p:nvSpPr>
        <p:spPr bwMode="auto">
          <a:xfrm>
            <a:off x="1851911" y="3887766"/>
            <a:ext cx="4578850" cy="3886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6" name="Gruppieren 35"/>
          <p:cNvGrpSpPr/>
          <p:nvPr/>
        </p:nvGrpSpPr>
        <p:grpSpPr>
          <a:xfrm>
            <a:off x="0" y="2047385"/>
            <a:ext cx="8014936" cy="2424470"/>
            <a:chOff x="-866995" y="1556792"/>
            <a:chExt cx="9831483" cy="4042347"/>
          </a:xfrm>
        </p:grpSpPr>
        <p:grpSp>
          <p:nvGrpSpPr>
            <p:cNvPr id="37" name="Gruppierung 10"/>
            <p:cNvGrpSpPr/>
            <p:nvPr/>
          </p:nvGrpSpPr>
          <p:grpSpPr>
            <a:xfrm>
              <a:off x="1331640" y="1700808"/>
              <a:ext cx="6840760" cy="3528392"/>
              <a:chOff x="1763688" y="1700808"/>
              <a:chExt cx="6552728" cy="3528392"/>
            </a:xfrm>
            <a:effectLst/>
          </p:grpSpPr>
          <p:sp>
            <p:nvSpPr>
              <p:cNvPr id="47" name="Rechteck 46"/>
              <p:cNvSpPr/>
              <p:nvPr/>
            </p:nvSpPr>
            <p:spPr>
              <a:xfrm>
                <a:off x="1763688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8" name="Rechteck 47"/>
              <p:cNvSpPr/>
              <p:nvPr/>
            </p:nvSpPr>
            <p:spPr>
              <a:xfrm>
                <a:off x="3419872" y="1700808"/>
                <a:ext cx="1584176" cy="3528392"/>
              </a:xfrm>
              <a:prstGeom prst="rect">
                <a:avLst/>
              </a:prstGeom>
              <a:solidFill>
                <a:srgbClr val="00AF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9" name="Rechteck 48"/>
              <p:cNvSpPr/>
              <p:nvPr/>
            </p:nvSpPr>
            <p:spPr>
              <a:xfrm>
                <a:off x="5076056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50" name="Rechteck 49"/>
              <p:cNvSpPr/>
              <p:nvPr/>
            </p:nvSpPr>
            <p:spPr>
              <a:xfrm>
                <a:off x="6732240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38" name="Gruppieren 37"/>
            <p:cNvGrpSpPr/>
            <p:nvPr/>
          </p:nvGrpSpPr>
          <p:grpSpPr>
            <a:xfrm>
              <a:off x="-866995" y="1686957"/>
              <a:ext cx="9831483" cy="3912182"/>
              <a:chOff x="-434947" y="1686957"/>
              <a:chExt cx="9831483" cy="3912182"/>
            </a:xfrm>
          </p:grpSpPr>
          <p:sp>
            <p:nvSpPr>
              <p:cNvPr id="40" name="Textfeld 39"/>
              <p:cNvSpPr txBox="1"/>
              <p:nvPr/>
            </p:nvSpPr>
            <p:spPr>
              <a:xfrm>
                <a:off x="-434947" y="1686957"/>
                <a:ext cx="2232247" cy="2206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600" dirty="0">
                    <a:latin typeface="BundesSans Regular"/>
                    <a:cs typeface="BundesSans Regular"/>
                  </a:rPr>
                  <a:t>Technologisches</a:t>
                </a:r>
                <a:br>
                  <a:rPr lang="de-DE" sz="1600" dirty="0">
                    <a:latin typeface="BundesSans Regular"/>
                    <a:cs typeface="BundesSans Regular"/>
                  </a:rPr>
                </a:br>
                <a:r>
                  <a:rPr lang="de-DE" sz="1600" dirty="0">
                    <a:latin typeface="BundesSans Regular"/>
                    <a:cs typeface="BundesSans Regular"/>
                  </a:rPr>
                  <a:t>oder gesellschaftliches Innovations-potenzial</a:t>
                </a:r>
              </a:p>
            </p:txBody>
          </p:sp>
          <p:sp>
            <p:nvSpPr>
              <p:cNvPr id="41" name="Textfeld 40"/>
              <p:cNvSpPr txBox="1"/>
              <p:nvPr/>
            </p:nvSpPr>
            <p:spPr>
              <a:xfrm>
                <a:off x="8676456" y="5034664"/>
                <a:ext cx="720080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Zeit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42" name="Freihandform 41"/>
              <p:cNvSpPr/>
              <p:nvPr/>
            </p:nvSpPr>
            <p:spPr>
              <a:xfrm>
                <a:off x="1763688" y="1844824"/>
                <a:ext cx="6808035" cy="3312368"/>
              </a:xfrm>
              <a:custGeom>
                <a:avLst/>
                <a:gdLst>
                  <a:gd name="connsiteX0" fmla="*/ 0 w 6879365"/>
                  <a:gd name="connsiteY0" fmla="*/ 3212607 h 3212607"/>
                  <a:gd name="connsiteX1" fmla="*/ 1768980 w 6879365"/>
                  <a:gd name="connsiteY1" fmla="*/ 3050237 h 3212607"/>
                  <a:gd name="connsiteX2" fmla="*/ 2760292 w 6879365"/>
                  <a:gd name="connsiteY2" fmla="*/ 2443485 h 3212607"/>
                  <a:gd name="connsiteX3" fmla="*/ 3725967 w 6879365"/>
                  <a:gd name="connsiteY3" fmla="*/ 1298349 h 3212607"/>
                  <a:gd name="connsiteX4" fmla="*/ 4811283 w 6879365"/>
                  <a:gd name="connsiteY4" fmla="*/ 332674 h 3212607"/>
                  <a:gd name="connsiteX5" fmla="*/ 5247118 w 6879365"/>
                  <a:gd name="connsiteY5" fmla="*/ 110484 h 3212607"/>
                  <a:gd name="connsiteX6" fmla="*/ 6879365 w 6879365"/>
                  <a:gd name="connsiteY6" fmla="*/ 84846 h 3212607"/>
                  <a:gd name="connsiteX0" fmla="*/ 0 w 6742632"/>
                  <a:gd name="connsiteY0" fmla="*/ 3289356 h 3289356"/>
                  <a:gd name="connsiteX1" fmla="*/ 1768980 w 6742632"/>
                  <a:gd name="connsiteY1" fmla="*/ 3126986 h 3289356"/>
                  <a:gd name="connsiteX2" fmla="*/ 2760292 w 6742632"/>
                  <a:gd name="connsiteY2" fmla="*/ 2520234 h 3289356"/>
                  <a:gd name="connsiteX3" fmla="*/ 3725967 w 6742632"/>
                  <a:gd name="connsiteY3" fmla="*/ 1375098 h 3289356"/>
                  <a:gd name="connsiteX4" fmla="*/ 4811283 w 6742632"/>
                  <a:gd name="connsiteY4" fmla="*/ 409423 h 3289356"/>
                  <a:gd name="connsiteX5" fmla="*/ 5247118 w 6742632"/>
                  <a:gd name="connsiteY5" fmla="*/ 187233 h 3289356"/>
                  <a:gd name="connsiteX6" fmla="*/ 6742632 w 6742632"/>
                  <a:gd name="connsiteY6" fmla="*/ 67592 h 3289356"/>
                  <a:gd name="connsiteX0" fmla="*/ 0 w 6827343"/>
                  <a:gd name="connsiteY0" fmla="*/ 3221764 h 3221764"/>
                  <a:gd name="connsiteX1" fmla="*/ 1768980 w 6827343"/>
                  <a:gd name="connsiteY1" fmla="*/ 3059394 h 3221764"/>
                  <a:gd name="connsiteX2" fmla="*/ 2760292 w 6827343"/>
                  <a:gd name="connsiteY2" fmla="*/ 2452642 h 3221764"/>
                  <a:gd name="connsiteX3" fmla="*/ 3725967 w 6827343"/>
                  <a:gd name="connsiteY3" fmla="*/ 1307506 h 3221764"/>
                  <a:gd name="connsiteX4" fmla="*/ 4811283 w 6827343"/>
                  <a:gd name="connsiteY4" fmla="*/ 341831 h 3221764"/>
                  <a:gd name="connsiteX5" fmla="*/ 5247118 w 6827343"/>
                  <a:gd name="connsiteY5" fmla="*/ 119641 h 3221764"/>
                  <a:gd name="connsiteX6" fmla="*/ 6742632 w 6827343"/>
                  <a:gd name="connsiteY6" fmla="*/ 0 h 3221764"/>
                  <a:gd name="connsiteX0" fmla="*/ 0 w 6827690"/>
                  <a:gd name="connsiteY0" fmla="*/ 3221764 h 3221764"/>
                  <a:gd name="connsiteX1" fmla="*/ 1768980 w 6827690"/>
                  <a:gd name="connsiteY1" fmla="*/ 3059394 h 3221764"/>
                  <a:gd name="connsiteX2" fmla="*/ 2760292 w 6827690"/>
                  <a:gd name="connsiteY2" fmla="*/ 2452642 h 3221764"/>
                  <a:gd name="connsiteX3" fmla="*/ 3725967 w 6827690"/>
                  <a:gd name="connsiteY3" fmla="*/ 1307506 h 3221764"/>
                  <a:gd name="connsiteX4" fmla="*/ 4760008 w 6827690"/>
                  <a:gd name="connsiteY4" fmla="*/ 307648 h 3221764"/>
                  <a:gd name="connsiteX5" fmla="*/ 5247118 w 6827690"/>
                  <a:gd name="connsiteY5" fmla="*/ 119641 h 3221764"/>
                  <a:gd name="connsiteX6" fmla="*/ 6742632 w 6827690"/>
                  <a:gd name="connsiteY6" fmla="*/ 0 h 3221764"/>
                  <a:gd name="connsiteX0" fmla="*/ 0 w 6827690"/>
                  <a:gd name="connsiteY0" fmla="*/ 3221764 h 3221764"/>
                  <a:gd name="connsiteX1" fmla="*/ 1768980 w 6827690"/>
                  <a:gd name="connsiteY1" fmla="*/ 3059394 h 3221764"/>
                  <a:gd name="connsiteX2" fmla="*/ 2760292 w 6827690"/>
                  <a:gd name="connsiteY2" fmla="*/ 2452642 h 3221764"/>
                  <a:gd name="connsiteX3" fmla="*/ 3725967 w 6827690"/>
                  <a:gd name="connsiteY3" fmla="*/ 1307506 h 3221764"/>
                  <a:gd name="connsiteX4" fmla="*/ 4760008 w 6827690"/>
                  <a:gd name="connsiteY4" fmla="*/ 307648 h 3221764"/>
                  <a:gd name="connsiteX5" fmla="*/ 5247118 w 6827690"/>
                  <a:gd name="connsiteY5" fmla="*/ 119641 h 3221764"/>
                  <a:gd name="connsiteX6" fmla="*/ 6742632 w 6827690"/>
                  <a:gd name="connsiteY6" fmla="*/ 0 h 3221764"/>
                  <a:gd name="connsiteX0" fmla="*/ 0 w 6742632"/>
                  <a:gd name="connsiteY0" fmla="*/ 3309703 h 3309703"/>
                  <a:gd name="connsiteX1" fmla="*/ 1768980 w 6742632"/>
                  <a:gd name="connsiteY1" fmla="*/ 3147333 h 3309703"/>
                  <a:gd name="connsiteX2" fmla="*/ 2760292 w 6742632"/>
                  <a:gd name="connsiteY2" fmla="*/ 2540581 h 3309703"/>
                  <a:gd name="connsiteX3" fmla="*/ 3725967 w 6742632"/>
                  <a:gd name="connsiteY3" fmla="*/ 1395445 h 3309703"/>
                  <a:gd name="connsiteX4" fmla="*/ 4760008 w 6742632"/>
                  <a:gd name="connsiteY4" fmla="*/ 395587 h 3309703"/>
                  <a:gd name="connsiteX5" fmla="*/ 5247118 w 6742632"/>
                  <a:gd name="connsiteY5" fmla="*/ 207580 h 3309703"/>
                  <a:gd name="connsiteX6" fmla="*/ 6206092 w 6742632"/>
                  <a:gd name="connsiteY6" fmla="*/ 2481 h 3309703"/>
                  <a:gd name="connsiteX7" fmla="*/ 6742632 w 6742632"/>
                  <a:gd name="connsiteY7" fmla="*/ 87939 h 3309703"/>
                  <a:gd name="connsiteX0" fmla="*/ 0 w 6742632"/>
                  <a:gd name="connsiteY0" fmla="*/ 3309703 h 3309703"/>
                  <a:gd name="connsiteX1" fmla="*/ 1768980 w 6742632"/>
                  <a:gd name="connsiteY1" fmla="*/ 3147333 h 3309703"/>
                  <a:gd name="connsiteX2" fmla="*/ 2760292 w 6742632"/>
                  <a:gd name="connsiteY2" fmla="*/ 2540581 h 3309703"/>
                  <a:gd name="connsiteX3" fmla="*/ 3725967 w 6742632"/>
                  <a:gd name="connsiteY3" fmla="*/ 1395445 h 3309703"/>
                  <a:gd name="connsiteX4" fmla="*/ 4760008 w 6742632"/>
                  <a:gd name="connsiteY4" fmla="*/ 395587 h 3309703"/>
                  <a:gd name="connsiteX5" fmla="*/ 5247118 w 6742632"/>
                  <a:gd name="connsiteY5" fmla="*/ 207580 h 3309703"/>
                  <a:gd name="connsiteX6" fmla="*/ 6206092 w 6742632"/>
                  <a:gd name="connsiteY6" fmla="*/ 2481 h 3309703"/>
                  <a:gd name="connsiteX7" fmla="*/ 6742632 w 6742632"/>
                  <a:gd name="connsiteY7" fmla="*/ 87939 h 3309703"/>
                  <a:gd name="connsiteX0" fmla="*/ 0 w 6742632"/>
                  <a:gd name="connsiteY0" fmla="*/ 3318084 h 3318084"/>
                  <a:gd name="connsiteX1" fmla="*/ 1768980 w 6742632"/>
                  <a:gd name="connsiteY1" fmla="*/ 3155714 h 3318084"/>
                  <a:gd name="connsiteX2" fmla="*/ 2760292 w 6742632"/>
                  <a:gd name="connsiteY2" fmla="*/ 2548962 h 3318084"/>
                  <a:gd name="connsiteX3" fmla="*/ 3725967 w 6742632"/>
                  <a:gd name="connsiteY3" fmla="*/ 1403826 h 3318084"/>
                  <a:gd name="connsiteX4" fmla="*/ 4760008 w 6742632"/>
                  <a:gd name="connsiteY4" fmla="*/ 403968 h 3318084"/>
                  <a:gd name="connsiteX5" fmla="*/ 5247118 w 6742632"/>
                  <a:gd name="connsiteY5" fmla="*/ 215961 h 3318084"/>
                  <a:gd name="connsiteX6" fmla="*/ 6248821 w 6742632"/>
                  <a:gd name="connsiteY6" fmla="*/ 2316 h 3318084"/>
                  <a:gd name="connsiteX7" fmla="*/ 6742632 w 6742632"/>
                  <a:gd name="connsiteY7" fmla="*/ 96320 h 3318084"/>
                  <a:gd name="connsiteX0" fmla="*/ 0 w 6742632"/>
                  <a:gd name="connsiteY0" fmla="*/ 3315768 h 3315768"/>
                  <a:gd name="connsiteX1" fmla="*/ 1768980 w 6742632"/>
                  <a:gd name="connsiteY1" fmla="*/ 3153398 h 3315768"/>
                  <a:gd name="connsiteX2" fmla="*/ 2760292 w 6742632"/>
                  <a:gd name="connsiteY2" fmla="*/ 2546646 h 3315768"/>
                  <a:gd name="connsiteX3" fmla="*/ 3725967 w 6742632"/>
                  <a:gd name="connsiteY3" fmla="*/ 1401510 h 3315768"/>
                  <a:gd name="connsiteX4" fmla="*/ 4760008 w 6742632"/>
                  <a:gd name="connsiteY4" fmla="*/ 401652 h 3315768"/>
                  <a:gd name="connsiteX5" fmla="*/ 5247118 w 6742632"/>
                  <a:gd name="connsiteY5" fmla="*/ 213645 h 3315768"/>
                  <a:gd name="connsiteX6" fmla="*/ 6248821 w 6742632"/>
                  <a:gd name="connsiteY6" fmla="*/ 0 h 3315768"/>
                  <a:gd name="connsiteX7" fmla="*/ 6742632 w 6742632"/>
                  <a:gd name="connsiteY7" fmla="*/ 94004 h 3315768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6257367 w 6742632"/>
                  <a:gd name="connsiteY6" fmla="*/ 0 h 3238856"/>
                  <a:gd name="connsiteX7" fmla="*/ 6742632 w 6742632"/>
                  <a:gd name="connsiteY7" fmla="*/ 17092 h 3238856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5650616 w 6742632"/>
                  <a:gd name="connsiteY6" fmla="*/ 102550 h 3238856"/>
                  <a:gd name="connsiteX7" fmla="*/ 6257367 w 6742632"/>
                  <a:gd name="connsiteY7" fmla="*/ 0 h 3238856"/>
                  <a:gd name="connsiteX8" fmla="*/ 6742632 w 6742632"/>
                  <a:gd name="connsiteY8" fmla="*/ 17092 h 3238856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6257367 w 6742632"/>
                  <a:gd name="connsiteY6" fmla="*/ 0 h 3238856"/>
                  <a:gd name="connsiteX7" fmla="*/ 6742632 w 6742632"/>
                  <a:gd name="connsiteY7" fmla="*/ 17092 h 3238856"/>
                  <a:gd name="connsiteX0" fmla="*/ 0 w 6748982"/>
                  <a:gd name="connsiteY0" fmla="*/ 3297964 h 3297964"/>
                  <a:gd name="connsiteX1" fmla="*/ 1768980 w 6748982"/>
                  <a:gd name="connsiteY1" fmla="*/ 3135594 h 3297964"/>
                  <a:gd name="connsiteX2" fmla="*/ 2760292 w 6748982"/>
                  <a:gd name="connsiteY2" fmla="*/ 2528842 h 3297964"/>
                  <a:gd name="connsiteX3" fmla="*/ 3725967 w 6748982"/>
                  <a:gd name="connsiteY3" fmla="*/ 1383706 h 3297964"/>
                  <a:gd name="connsiteX4" fmla="*/ 4760008 w 6748982"/>
                  <a:gd name="connsiteY4" fmla="*/ 383848 h 3297964"/>
                  <a:gd name="connsiteX5" fmla="*/ 5247118 w 6748982"/>
                  <a:gd name="connsiteY5" fmla="*/ 195841 h 3297964"/>
                  <a:gd name="connsiteX6" fmla="*/ 6257367 w 6748982"/>
                  <a:gd name="connsiteY6" fmla="*/ 59108 h 3297964"/>
                  <a:gd name="connsiteX7" fmla="*/ 6748982 w 6748982"/>
                  <a:gd name="connsiteY7" fmla="*/ 0 h 3297964"/>
                  <a:gd name="connsiteX0" fmla="*/ 0 w 6799782"/>
                  <a:gd name="connsiteY0" fmla="*/ 3238856 h 3238856"/>
                  <a:gd name="connsiteX1" fmla="*/ 1768980 w 6799782"/>
                  <a:gd name="connsiteY1" fmla="*/ 3076486 h 3238856"/>
                  <a:gd name="connsiteX2" fmla="*/ 2760292 w 6799782"/>
                  <a:gd name="connsiteY2" fmla="*/ 2469734 h 3238856"/>
                  <a:gd name="connsiteX3" fmla="*/ 3725967 w 6799782"/>
                  <a:gd name="connsiteY3" fmla="*/ 1324598 h 3238856"/>
                  <a:gd name="connsiteX4" fmla="*/ 4760008 w 6799782"/>
                  <a:gd name="connsiteY4" fmla="*/ 324740 h 3238856"/>
                  <a:gd name="connsiteX5" fmla="*/ 5247118 w 6799782"/>
                  <a:gd name="connsiteY5" fmla="*/ 136733 h 3238856"/>
                  <a:gd name="connsiteX6" fmla="*/ 6257367 w 6799782"/>
                  <a:gd name="connsiteY6" fmla="*/ 0 h 3238856"/>
                  <a:gd name="connsiteX7" fmla="*/ 6799782 w 6799782"/>
                  <a:gd name="connsiteY7" fmla="*/ 147267 h 3238856"/>
                  <a:gd name="connsiteX0" fmla="*/ 0 w 6787082"/>
                  <a:gd name="connsiteY0" fmla="*/ 3383689 h 3383689"/>
                  <a:gd name="connsiteX1" fmla="*/ 1768980 w 6787082"/>
                  <a:gd name="connsiteY1" fmla="*/ 3221319 h 3383689"/>
                  <a:gd name="connsiteX2" fmla="*/ 2760292 w 6787082"/>
                  <a:gd name="connsiteY2" fmla="*/ 2614567 h 3383689"/>
                  <a:gd name="connsiteX3" fmla="*/ 3725967 w 6787082"/>
                  <a:gd name="connsiteY3" fmla="*/ 1469431 h 3383689"/>
                  <a:gd name="connsiteX4" fmla="*/ 4760008 w 6787082"/>
                  <a:gd name="connsiteY4" fmla="*/ 469573 h 3383689"/>
                  <a:gd name="connsiteX5" fmla="*/ 5247118 w 6787082"/>
                  <a:gd name="connsiteY5" fmla="*/ 281566 h 3383689"/>
                  <a:gd name="connsiteX6" fmla="*/ 6257367 w 6787082"/>
                  <a:gd name="connsiteY6" fmla="*/ 144833 h 3383689"/>
                  <a:gd name="connsiteX7" fmla="*/ 6787082 w 6787082"/>
                  <a:gd name="connsiteY7" fmla="*/ 0 h 3383689"/>
                  <a:gd name="connsiteX0" fmla="*/ 0 w 6257367"/>
                  <a:gd name="connsiteY0" fmla="*/ 3238856 h 3238856"/>
                  <a:gd name="connsiteX1" fmla="*/ 1768980 w 6257367"/>
                  <a:gd name="connsiteY1" fmla="*/ 3076486 h 3238856"/>
                  <a:gd name="connsiteX2" fmla="*/ 2760292 w 6257367"/>
                  <a:gd name="connsiteY2" fmla="*/ 2469734 h 3238856"/>
                  <a:gd name="connsiteX3" fmla="*/ 3725967 w 6257367"/>
                  <a:gd name="connsiteY3" fmla="*/ 1324598 h 3238856"/>
                  <a:gd name="connsiteX4" fmla="*/ 4760008 w 6257367"/>
                  <a:gd name="connsiteY4" fmla="*/ 324740 h 3238856"/>
                  <a:gd name="connsiteX5" fmla="*/ 5247118 w 6257367"/>
                  <a:gd name="connsiteY5" fmla="*/ 136733 h 3238856"/>
                  <a:gd name="connsiteX6" fmla="*/ 6257367 w 6257367"/>
                  <a:gd name="connsiteY6" fmla="*/ 0 h 3238856"/>
                  <a:gd name="connsiteX0" fmla="*/ 0 w 6530417"/>
                  <a:gd name="connsiteY0" fmla="*/ 3197581 h 3197581"/>
                  <a:gd name="connsiteX1" fmla="*/ 1768980 w 6530417"/>
                  <a:gd name="connsiteY1" fmla="*/ 3035211 h 3197581"/>
                  <a:gd name="connsiteX2" fmla="*/ 2760292 w 6530417"/>
                  <a:gd name="connsiteY2" fmla="*/ 2428459 h 3197581"/>
                  <a:gd name="connsiteX3" fmla="*/ 3725967 w 6530417"/>
                  <a:gd name="connsiteY3" fmla="*/ 1283323 h 3197581"/>
                  <a:gd name="connsiteX4" fmla="*/ 4760008 w 6530417"/>
                  <a:gd name="connsiteY4" fmla="*/ 283465 h 3197581"/>
                  <a:gd name="connsiteX5" fmla="*/ 5247118 w 6530417"/>
                  <a:gd name="connsiteY5" fmla="*/ 95458 h 3197581"/>
                  <a:gd name="connsiteX6" fmla="*/ 6530417 w 6530417"/>
                  <a:gd name="connsiteY6" fmla="*/ 0 h 3197581"/>
                  <a:gd name="connsiteX0" fmla="*/ 0 w 6752667"/>
                  <a:gd name="connsiteY0" fmla="*/ 3169006 h 3169006"/>
                  <a:gd name="connsiteX1" fmla="*/ 1768980 w 6752667"/>
                  <a:gd name="connsiteY1" fmla="*/ 3006636 h 3169006"/>
                  <a:gd name="connsiteX2" fmla="*/ 2760292 w 6752667"/>
                  <a:gd name="connsiteY2" fmla="*/ 2399884 h 3169006"/>
                  <a:gd name="connsiteX3" fmla="*/ 3725967 w 6752667"/>
                  <a:gd name="connsiteY3" fmla="*/ 1254748 h 3169006"/>
                  <a:gd name="connsiteX4" fmla="*/ 4760008 w 6752667"/>
                  <a:gd name="connsiteY4" fmla="*/ 254890 h 3169006"/>
                  <a:gd name="connsiteX5" fmla="*/ 5247118 w 6752667"/>
                  <a:gd name="connsiteY5" fmla="*/ 66883 h 3169006"/>
                  <a:gd name="connsiteX6" fmla="*/ 6752667 w 6752667"/>
                  <a:gd name="connsiteY6" fmla="*/ 0 h 3169006"/>
                  <a:gd name="connsiteX0" fmla="*/ 0 w 6811456"/>
                  <a:gd name="connsiteY0" fmla="*/ 3170763 h 3170763"/>
                  <a:gd name="connsiteX1" fmla="*/ 1768980 w 6811456"/>
                  <a:gd name="connsiteY1" fmla="*/ 3008393 h 3170763"/>
                  <a:gd name="connsiteX2" fmla="*/ 2760292 w 6811456"/>
                  <a:gd name="connsiteY2" fmla="*/ 2401641 h 3170763"/>
                  <a:gd name="connsiteX3" fmla="*/ 3725967 w 6811456"/>
                  <a:gd name="connsiteY3" fmla="*/ 1256505 h 3170763"/>
                  <a:gd name="connsiteX4" fmla="*/ 4760008 w 6811456"/>
                  <a:gd name="connsiteY4" fmla="*/ 256647 h 3170763"/>
                  <a:gd name="connsiteX5" fmla="*/ 5247118 w 6811456"/>
                  <a:gd name="connsiteY5" fmla="*/ 68640 h 3170763"/>
                  <a:gd name="connsiteX6" fmla="*/ 6752667 w 6811456"/>
                  <a:gd name="connsiteY6" fmla="*/ 1757 h 3170763"/>
                  <a:gd name="connsiteX7" fmla="*/ 6498846 w 6811456"/>
                  <a:gd name="connsiteY7" fmla="*/ 19887 h 3170763"/>
                  <a:gd name="connsiteX0" fmla="*/ 0 w 6752667"/>
                  <a:gd name="connsiteY0" fmla="*/ 3169006 h 3169006"/>
                  <a:gd name="connsiteX1" fmla="*/ 1768980 w 6752667"/>
                  <a:gd name="connsiteY1" fmla="*/ 3006636 h 3169006"/>
                  <a:gd name="connsiteX2" fmla="*/ 2760292 w 6752667"/>
                  <a:gd name="connsiteY2" fmla="*/ 2399884 h 3169006"/>
                  <a:gd name="connsiteX3" fmla="*/ 3725967 w 6752667"/>
                  <a:gd name="connsiteY3" fmla="*/ 1254748 h 3169006"/>
                  <a:gd name="connsiteX4" fmla="*/ 4760008 w 6752667"/>
                  <a:gd name="connsiteY4" fmla="*/ 254890 h 3169006"/>
                  <a:gd name="connsiteX5" fmla="*/ 5247118 w 6752667"/>
                  <a:gd name="connsiteY5" fmla="*/ 66883 h 3169006"/>
                  <a:gd name="connsiteX6" fmla="*/ 6752667 w 6752667"/>
                  <a:gd name="connsiteY6" fmla="*/ 0 h 31690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760008 w 7063817"/>
                  <a:gd name="connsiteY4" fmla="*/ 229490 h 3143606"/>
                  <a:gd name="connsiteX5" fmla="*/ 5247118 w 7063817"/>
                  <a:gd name="connsiteY5" fmla="*/ 41483 h 3143606"/>
                  <a:gd name="connsiteX6" fmla="*/ 7063817 w 7063817"/>
                  <a:gd name="connsiteY6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025521 w 7063817"/>
                  <a:gd name="connsiteY4" fmla="*/ 888080 h 3143606"/>
                  <a:gd name="connsiteX5" fmla="*/ 4760008 w 7063817"/>
                  <a:gd name="connsiteY5" fmla="*/ 229490 h 3143606"/>
                  <a:gd name="connsiteX6" fmla="*/ 5247118 w 7063817"/>
                  <a:gd name="connsiteY6" fmla="*/ 41483 h 3143606"/>
                  <a:gd name="connsiteX7" fmla="*/ 7063817 w 7063817"/>
                  <a:gd name="connsiteY7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760008 w 7063817"/>
                  <a:gd name="connsiteY5" fmla="*/ 229490 h 3143606"/>
                  <a:gd name="connsiteX6" fmla="*/ 5247118 w 7063817"/>
                  <a:gd name="connsiteY6" fmla="*/ 41483 h 3143606"/>
                  <a:gd name="connsiteX7" fmla="*/ 7063817 w 7063817"/>
                  <a:gd name="connsiteY7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60008 w 7063817"/>
                  <a:gd name="connsiteY6" fmla="*/ 22949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98108 w 7063817"/>
                  <a:gd name="connsiteY6" fmla="*/ 1755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98108 w 7063817"/>
                  <a:gd name="connsiteY6" fmla="*/ 1755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36208 w 7063817"/>
                  <a:gd name="connsiteY6" fmla="*/ 13424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36208 w 7063817"/>
                  <a:gd name="connsiteY6" fmla="*/ 13424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48908 w 7063817"/>
                  <a:gd name="connsiteY6" fmla="*/ 1120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64783 w 7063817"/>
                  <a:gd name="connsiteY6" fmla="*/ 9296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64783 w 7063817"/>
                  <a:gd name="connsiteY6" fmla="*/ 929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386818 w 7063817"/>
                  <a:gd name="connsiteY7" fmla="*/ 25608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386818 w 7063817"/>
                  <a:gd name="connsiteY7" fmla="*/ 25608 h 3143606"/>
                  <a:gd name="connsiteX8" fmla="*/ 7063817 w 7063817"/>
                  <a:gd name="connsiteY8" fmla="*/ 0 h 3143606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473196 w 7073342"/>
                  <a:gd name="connsiteY5" fmla="*/ 376905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437618 w 7073342"/>
                  <a:gd name="connsiteY7" fmla="*/ 25608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437618 w 7073342"/>
                  <a:gd name="connsiteY7" fmla="*/ 25608 h 3127731"/>
                  <a:gd name="connsiteX8" fmla="*/ 7073342 w 7073342"/>
                  <a:gd name="connsiteY8" fmla="*/ 0 h 3127731"/>
                  <a:gd name="connsiteX0" fmla="*/ 0 w 5437618"/>
                  <a:gd name="connsiteY0" fmla="*/ 3102123 h 3102123"/>
                  <a:gd name="connsiteX1" fmla="*/ 1768980 w 5437618"/>
                  <a:gd name="connsiteY1" fmla="*/ 2939753 h 3102123"/>
                  <a:gd name="connsiteX2" fmla="*/ 2760292 w 5437618"/>
                  <a:gd name="connsiteY2" fmla="*/ 2333001 h 3102123"/>
                  <a:gd name="connsiteX3" fmla="*/ 3725967 w 5437618"/>
                  <a:gd name="connsiteY3" fmla="*/ 1187865 h 3102123"/>
                  <a:gd name="connsiteX4" fmla="*/ 4181096 w 5437618"/>
                  <a:gd name="connsiteY4" fmla="*/ 633872 h 3102123"/>
                  <a:gd name="connsiteX5" fmla="*/ 4552571 w 5437618"/>
                  <a:gd name="connsiteY5" fmla="*/ 322722 h 3102123"/>
                  <a:gd name="connsiteX6" fmla="*/ 5020358 w 5437618"/>
                  <a:gd name="connsiteY6" fmla="*/ 64182 h 3102123"/>
                  <a:gd name="connsiteX7" fmla="*/ 5437618 w 5437618"/>
                  <a:gd name="connsiteY7" fmla="*/ 0 h 3102123"/>
                  <a:gd name="connsiteX0" fmla="*/ 0 w 5437618"/>
                  <a:gd name="connsiteY0" fmla="*/ 3103208 h 3103208"/>
                  <a:gd name="connsiteX1" fmla="*/ 1768980 w 5437618"/>
                  <a:gd name="connsiteY1" fmla="*/ 2940838 h 3103208"/>
                  <a:gd name="connsiteX2" fmla="*/ 2760292 w 5437618"/>
                  <a:gd name="connsiteY2" fmla="*/ 2334086 h 3103208"/>
                  <a:gd name="connsiteX3" fmla="*/ 3725967 w 5437618"/>
                  <a:gd name="connsiteY3" fmla="*/ 1188950 h 3103208"/>
                  <a:gd name="connsiteX4" fmla="*/ 4181096 w 5437618"/>
                  <a:gd name="connsiteY4" fmla="*/ 634957 h 3103208"/>
                  <a:gd name="connsiteX5" fmla="*/ 4552571 w 5437618"/>
                  <a:gd name="connsiteY5" fmla="*/ 323807 h 3103208"/>
                  <a:gd name="connsiteX6" fmla="*/ 5020358 w 5437618"/>
                  <a:gd name="connsiteY6" fmla="*/ 65267 h 3103208"/>
                  <a:gd name="connsiteX7" fmla="*/ 5343145 w 5437618"/>
                  <a:gd name="connsiteY7" fmla="*/ 6307 h 3103208"/>
                  <a:gd name="connsiteX8" fmla="*/ 5437618 w 5437618"/>
                  <a:gd name="connsiteY8" fmla="*/ 1085 h 3103208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5020358 w 6856843"/>
                  <a:gd name="connsiteY6" fmla="*/ 64082 h 3102023"/>
                  <a:gd name="connsiteX7" fmla="*/ 5343145 w 6856843"/>
                  <a:gd name="connsiteY7" fmla="*/ 5122 h 3102023"/>
                  <a:gd name="connsiteX8" fmla="*/ 6856843 w 6856843"/>
                  <a:gd name="connsiteY8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4787520 w 6856843"/>
                  <a:gd name="connsiteY6" fmla="*/ 176572 h 3102023"/>
                  <a:gd name="connsiteX7" fmla="*/ 5020358 w 6856843"/>
                  <a:gd name="connsiteY7" fmla="*/ 64082 h 3102023"/>
                  <a:gd name="connsiteX8" fmla="*/ 5343145 w 6856843"/>
                  <a:gd name="connsiteY8" fmla="*/ 5122 h 3102023"/>
                  <a:gd name="connsiteX9" fmla="*/ 6856843 w 6856843"/>
                  <a:gd name="connsiteY9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4790695 w 6856843"/>
                  <a:gd name="connsiteY6" fmla="*/ 160697 h 3102023"/>
                  <a:gd name="connsiteX7" fmla="*/ 5020358 w 6856843"/>
                  <a:gd name="connsiteY7" fmla="*/ 64082 h 3102023"/>
                  <a:gd name="connsiteX8" fmla="*/ 5343145 w 6856843"/>
                  <a:gd name="connsiteY8" fmla="*/ 5122 h 3102023"/>
                  <a:gd name="connsiteX9" fmla="*/ 6856843 w 6856843"/>
                  <a:gd name="connsiteY9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79420 w 6856843"/>
                  <a:gd name="connsiteY3" fmla="*/ 1487847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725967 w 6856843"/>
                  <a:gd name="connsiteY4" fmla="*/ 1187765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869945 w 6856843"/>
                  <a:gd name="connsiteY4" fmla="*/ 1017947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98470 w 6856843"/>
                  <a:gd name="connsiteY3" fmla="*/ 1551347 h 3102023"/>
                  <a:gd name="connsiteX4" fmla="*/ 3571495 w 6856843"/>
                  <a:gd name="connsiteY4" fmla="*/ 1443397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98470 w 6856843"/>
                  <a:gd name="connsiteY3" fmla="*/ 1551347 h 3102023"/>
                  <a:gd name="connsiteX4" fmla="*/ 3571495 w 6856843"/>
                  <a:gd name="connsiteY4" fmla="*/ 1443397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98470 w 6856843"/>
                  <a:gd name="connsiteY4" fmla="*/ 1551347 h 3102023"/>
                  <a:gd name="connsiteX5" fmla="*/ 3571495 w 6856843"/>
                  <a:gd name="connsiteY5" fmla="*/ 1443397 h 3102023"/>
                  <a:gd name="connsiteX6" fmla="*/ 3869945 w 6856843"/>
                  <a:gd name="connsiteY6" fmla="*/ 1017947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98470 w 6856843"/>
                  <a:gd name="connsiteY4" fmla="*/ 1551347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041395 w 6856843"/>
                  <a:gd name="connsiteY8" fmla="*/ 805222 h 3102023"/>
                  <a:gd name="connsiteX9" fmla="*/ 4181096 w 6856843"/>
                  <a:gd name="connsiteY9" fmla="*/ 633772 h 3102023"/>
                  <a:gd name="connsiteX10" fmla="*/ 4552571 w 6856843"/>
                  <a:gd name="connsiteY10" fmla="*/ 322622 h 3102023"/>
                  <a:gd name="connsiteX11" fmla="*/ 4790695 w 6856843"/>
                  <a:gd name="connsiteY11" fmla="*/ 160697 h 3102023"/>
                  <a:gd name="connsiteX12" fmla="*/ 5020358 w 6856843"/>
                  <a:gd name="connsiteY12" fmla="*/ 64082 h 3102023"/>
                  <a:gd name="connsiteX13" fmla="*/ 5343145 w 6856843"/>
                  <a:gd name="connsiteY13" fmla="*/ 5122 h 3102023"/>
                  <a:gd name="connsiteX14" fmla="*/ 6856843 w 6856843"/>
                  <a:gd name="connsiteY14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041395 w 6856843"/>
                  <a:gd name="connsiteY8" fmla="*/ 805222 h 3102023"/>
                  <a:gd name="connsiteX9" fmla="*/ 4181096 w 6856843"/>
                  <a:gd name="connsiteY9" fmla="*/ 633772 h 3102023"/>
                  <a:gd name="connsiteX10" fmla="*/ 4552571 w 6856843"/>
                  <a:gd name="connsiteY10" fmla="*/ 322622 h 3102023"/>
                  <a:gd name="connsiteX11" fmla="*/ 4790695 w 6856843"/>
                  <a:gd name="connsiteY11" fmla="*/ 160697 h 3102023"/>
                  <a:gd name="connsiteX12" fmla="*/ 5020358 w 6856843"/>
                  <a:gd name="connsiteY12" fmla="*/ 64082 h 3102023"/>
                  <a:gd name="connsiteX13" fmla="*/ 5343145 w 6856843"/>
                  <a:gd name="connsiteY13" fmla="*/ 5122 h 3102023"/>
                  <a:gd name="connsiteX14" fmla="*/ 6856843 w 6856843"/>
                  <a:gd name="connsiteY14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822320 w 6856843"/>
                  <a:gd name="connsiteY6" fmla="*/ 1090972 h 3102023"/>
                  <a:gd name="connsiteX7" fmla="*/ 4041395 w 6856843"/>
                  <a:gd name="connsiteY7" fmla="*/ 805222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4041395 w 6856843"/>
                  <a:gd name="connsiteY6" fmla="*/ 805222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041395 w 6856843"/>
                  <a:gd name="connsiteY7" fmla="*/ 805222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5112433 w 6856843"/>
                  <a:gd name="connsiteY9" fmla="*/ 7043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12433 w 6856843"/>
                  <a:gd name="connsiteY9" fmla="*/ 67357 h 3098948"/>
                  <a:gd name="connsiteX10" fmla="*/ 5387595 w 6856843"/>
                  <a:gd name="connsiteY10" fmla="*/ 30622 h 3098948"/>
                  <a:gd name="connsiteX11" fmla="*/ 6856843 w 6856843"/>
                  <a:gd name="connsiteY11" fmla="*/ 0 h 3098948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12433 w 6856843"/>
                  <a:gd name="connsiteY9" fmla="*/ 67357 h 3098948"/>
                  <a:gd name="connsiteX10" fmla="*/ 6856843 w 6856843"/>
                  <a:gd name="connsiteY10" fmla="*/ 0 h 3098948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72758 w 6856843"/>
                  <a:gd name="connsiteY9" fmla="*/ 73707 h 3098948"/>
                  <a:gd name="connsiteX10" fmla="*/ 6856843 w 6856843"/>
                  <a:gd name="connsiteY10" fmla="*/ 0 h 3098948"/>
                  <a:gd name="connsiteX0" fmla="*/ 0 w 6853668"/>
                  <a:gd name="connsiteY0" fmla="*/ 3067198 h 3067198"/>
                  <a:gd name="connsiteX1" fmla="*/ 1768980 w 6853668"/>
                  <a:gd name="connsiteY1" fmla="*/ 2904828 h 3067198"/>
                  <a:gd name="connsiteX2" fmla="*/ 2760292 w 6853668"/>
                  <a:gd name="connsiteY2" fmla="*/ 2298076 h 3067198"/>
                  <a:gd name="connsiteX3" fmla="*/ 3139695 w 6853668"/>
                  <a:gd name="connsiteY3" fmla="*/ 1945147 h 3067198"/>
                  <a:gd name="connsiteX4" fmla="*/ 3431795 w 6853668"/>
                  <a:gd name="connsiteY4" fmla="*/ 1551447 h 3067198"/>
                  <a:gd name="connsiteX5" fmla="*/ 3631820 w 6853668"/>
                  <a:gd name="connsiteY5" fmla="*/ 1268872 h 3067198"/>
                  <a:gd name="connsiteX6" fmla="*/ 3968370 w 6853668"/>
                  <a:gd name="connsiteY6" fmla="*/ 805322 h 3067198"/>
                  <a:gd name="connsiteX7" fmla="*/ 4263646 w 6853668"/>
                  <a:gd name="connsiteY7" fmla="*/ 481472 h 3067198"/>
                  <a:gd name="connsiteX8" fmla="*/ 4609721 w 6853668"/>
                  <a:gd name="connsiteY8" fmla="*/ 217947 h 3067198"/>
                  <a:gd name="connsiteX9" fmla="*/ 5172758 w 6853668"/>
                  <a:gd name="connsiteY9" fmla="*/ 41957 h 3067198"/>
                  <a:gd name="connsiteX10" fmla="*/ 6853668 w 6853668"/>
                  <a:gd name="connsiteY10" fmla="*/ 0 h 3067198"/>
                  <a:gd name="connsiteX0" fmla="*/ 0 w 6853668"/>
                  <a:gd name="connsiteY0" fmla="*/ 3086867 h 3086867"/>
                  <a:gd name="connsiteX1" fmla="*/ 1768980 w 6853668"/>
                  <a:gd name="connsiteY1" fmla="*/ 2924497 h 3086867"/>
                  <a:gd name="connsiteX2" fmla="*/ 2760292 w 6853668"/>
                  <a:gd name="connsiteY2" fmla="*/ 2317745 h 3086867"/>
                  <a:gd name="connsiteX3" fmla="*/ 3139695 w 6853668"/>
                  <a:gd name="connsiteY3" fmla="*/ 1964816 h 3086867"/>
                  <a:gd name="connsiteX4" fmla="*/ 3431795 w 6853668"/>
                  <a:gd name="connsiteY4" fmla="*/ 1571116 h 3086867"/>
                  <a:gd name="connsiteX5" fmla="*/ 3631820 w 6853668"/>
                  <a:gd name="connsiteY5" fmla="*/ 1288541 h 3086867"/>
                  <a:gd name="connsiteX6" fmla="*/ 3968370 w 6853668"/>
                  <a:gd name="connsiteY6" fmla="*/ 824991 h 3086867"/>
                  <a:gd name="connsiteX7" fmla="*/ 4263646 w 6853668"/>
                  <a:gd name="connsiteY7" fmla="*/ 501141 h 3086867"/>
                  <a:gd name="connsiteX8" fmla="*/ 4609721 w 6853668"/>
                  <a:gd name="connsiteY8" fmla="*/ 237616 h 3086867"/>
                  <a:gd name="connsiteX9" fmla="*/ 5172758 w 6853668"/>
                  <a:gd name="connsiteY9" fmla="*/ 61626 h 3086867"/>
                  <a:gd name="connsiteX10" fmla="*/ 6853668 w 6853668"/>
                  <a:gd name="connsiteY10" fmla="*/ 19669 h 3086867"/>
                  <a:gd name="connsiteX0" fmla="*/ 0 w 6853668"/>
                  <a:gd name="connsiteY0" fmla="*/ 3079974 h 3079974"/>
                  <a:gd name="connsiteX1" fmla="*/ 1768980 w 6853668"/>
                  <a:gd name="connsiteY1" fmla="*/ 2917604 h 3079974"/>
                  <a:gd name="connsiteX2" fmla="*/ 2760292 w 6853668"/>
                  <a:gd name="connsiteY2" fmla="*/ 2310852 h 3079974"/>
                  <a:gd name="connsiteX3" fmla="*/ 3139695 w 6853668"/>
                  <a:gd name="connsiteY3" fmla="*/ 1957923 h 3079974"/>
                  <a:gd name="connsiteX4" fmla="*/ 3431795 w 6853668"/>
                  <a:gd name="connsiteY4" fmla="*/ 1564223 h 3079974"/>
                  <a:gd name="connsiteX5" fmla="*/ 3631820 w 6853668"/>
                  <a:gd name="connsiteY5" fmla="*/ 1281648 h 3079974"/>
                  <a:gd name="connsiteX6" fmla="*/ 3968370 w 6853668"/>
                  <a:gd name="connsiteY6" fmla="*/ 818098 h 3079974"/>
                  <a:gd name="connsiteX7" fmla="*/ 4263646 w 6853668"/>
                  <a:gd name="connsiteY7" fmla="*/ 494248 h 3079974"/>
                  <a:gd name="connsiteX8" fmla="*/ 4609721 w 6853668"/>
                  <a:gd name="connsiteY8" fmla="*/ 230723 h 3079974"/>
                  <a:gd name="connsiteX9" fmla="*/ 5172758 w 6853668"/>
                  <a:gd name="connsiteY9" fmla="*/ 54733 h 3079974"/>
                  <a:gd name="connsiteX10" fmla="*/ 6853668 w 6853668"/>
                  <a:gd name="connsiteY10" fmla="*/ 12776 h 3079974"/>
                  <a:gd name="connsiteX0" fmla="*/ 0 w 6888593"/>
                  <a:gd name="connsiteY0" fmla="*/ 3105282 h 3105282"/>
                  <a:gd name="connsiteX1" fmla="*/ 1768980 w 6888593"/>
                  <a:gd name="connsiteY1" fmla="*/ 2942912 h 3105282"/>
                  <a:gd name="connsiteX2" fmla="*/ 2760292 w 6888593"/>
                  <a:gd name="connsiteY2" fmla="*/ 2336160 h 3105282"/>
                  <a:gd name="connsiteX3" fmla="*/ 3139695 w 6888593"/>
                  <a:gd name="connsiteY3" fmla="*/ 1983231 h 3105282"/>
                  <a:gd name="connsiteX4" fmla="*/ 3431795 w 6888593"/>
                  <a:gd name="connsiteY4" fmla="*/ 1589531 h 3105282"/>
                  <a:gd name="connsiteX5" fmla="*/ 3631820 w 6888593"/>
                  <a:gd name="connsiteY5" fmla="*/ 1306956 h 3105282"/>
                  <a:gd name="connsiteX6" fmla="*/ 3968370 w 6888593"/>
                  <a:gd name="connsiteY6" fmla="*/ 843406 h 3105282"/>
                  <a:gd name="connsiteX7" fmla="*/ 4263646 w 6888593"/>
                  <a:gd name="connsiteY7" fmla="*/ 519556 h 3105282"/>
                  <a:gd name="connsiteX8" fmla="*/ 4609721 w 6888593"/>
                  <a:gd name="connsiteY8" fmla="*/ 256031 h 3105282"/>
                  <a:gd name="connsiteX9" fmla="*/ 5172758 w 6888593"/>
                  <a:gd name="connsiteY9" fmla="*/ 80041 h 3105282"/>
                  <a:gd name="connsiteX10" fmla="*/ 6888593 w 6888593"/>
                  <a:gd name="connsiteY10" fmla="*/ 9509 h 3105282"/>
                  <a:gd name="connsiteX0" fmla="*/ 0 w 6888593"/>
                  <a:gd name="connsiteY0" fmla="*/ 3095773 h 3095773"/>
                  <a:gd name="connsiteX1" fmla="*/ 1768980 w 6888593"/>
                  <a:gd name="connsiteY1" fmla="*/ 2933403 h 3095773"/>
                  <a:gd name="connsiteX2" fmla="*/ 2760292 w 6888593"/>
                  <a:gd name="connsiteY2" fmla="*/ 2326651 h 3095773"/>
                  <a:gd name="connsiteX3" fmla="*/ 3139695 w 6888593"/>
                  <a:gd name="connsiteY3" fmla="*/ 1973722 h 3095773"/>
                  <a:gd name="connsiteX4" fmla="*/ 3431795 w 6888593"/>
                  <a:gd name="connsiteY4" fmla="*/ 1580022 h 3095773"/>
                  <a:gd name="connsiteX5" fmla="*/ 3631820 w 6888593"/>
                  <a:gd name="connsiteY5" fmla="*/ 1297447 h 3095773"/>
                  <a:gd name="connsiteX6" fmla="*/ 3968370 w 6888593"/>
                  <a:gd name="connsiteY6" fmla="*/ 833897 h 3095773"/>
                  <a:gd name="connsiteX7" fmla="*/ 4263646 w 6888593"/>
                  <a:gd name="connsiteY7" fmla="*/ 510047 h 3095773"/>
                  <a:gd name="connsiteX8" fmla="*/ 4609721 w 6888593"/>
                  <a:gd name="connsiteY8" fmla="*/ 246522 h 3095773"/>
                  <a:gd name="connsiteX9" fmla="*/ 5172758 w 6888593"/>
                  <a:gd name="connsiteY9" fmla="*/ 70532 h 3095773"/>
                  <a:gd name="connsiteX10" fmla="*/ 6888593 w 6888593"/>
                  <a:gd name="connsiteY10" fmla="*/ 0 h 3095773"/>
                  <a:gd name="connsiteX0" fmla="*/ 0 w 6825093"/>
                  <a:gd name="connsiteY0" fmla="*/ 3054498 h 3054498"/>
                  <a:gd name="connsiteX1" fmla="*/ 1768980 w 6825093"/>
                  <a:gd name="connsiteY1" fmla="*/ 2892128 h 3054498"/>
                  <a:gd name="connsiteX2" fmla="*/ 2760292 w 6825093"/>
                  <a:gd name="connsiteY2" fmla="*/ 2285376 h 3054498"/>
                  <a:gd name="connsiteX3" fmla="*/ 3139695 w 6825093"/>
                  <a:gd name="connsiteY3" fmla="*/ 1932447 h 3054498"/>
                  <a:gd name="connsiteX4" fmla="*/ 3431795 w 6825093"/>
                  <a:gd name="connsiteY4" fmla="*/ 1538747 h 3054498"/>
                  <a:gd name="connsiteX5" fmla="*/ 3631820 w 6825093"/>
                  <a:gd name="connsiteY5" fmla="*/ 1256172 h 3054498"/>
                  <a:gd name="connsiteX6" fmla="*/ 3968370 w 6825093"/>
                  <a:gd name="connsiteY6" fmla="*/ 792622 h 3054498"/>
                  <a:gd name="connsiteX7" fmla="*/ 4263646 w 6825093"/>
                  <a:gd name="connsiteY7" fmla="*/ 468772 h 3054498"/>
                  <a:gd name="connsiteX8" fmla="*/ 4609721 w 6825093"/>
                  <a:gd name="connsiteY8" fmla="*/ 205247 h 3054498"/>
                  <a:gd name="connsiteX9" fmla="*/ 5172758 w 6825093"/>
                  <a:gd name="connsiteY9" fmla="*/ 29257 h 3054498"/>
                  <a:gd name="connsiteX10" fmla="*/ 6825093 w 6825093"/>
                  <a:gd name="connsiteY10" fmla="*/ 0 h 3054498"/>
                  <a:gd name="connsiteX0" fmla="*/ 0 w 6825093"/>
                  <a:gd name="connsiteY0" fmla="*/ 3058264 h 3058264"/>
                  <a:gd name="connsiteX1" fmla="*/ 1768980 w 6825093"/>
                  <a:gd name="connsiteY1" fmla="*/ 2895894 h 3058264"/>
                  <a:gd name="connsiteX2" fmla="*/ 2760292 w 6825093"/>
                  <a:gd name="connsiteY2" fmla="*/ 2289142 h 3058264"/>
                  <a:gd name="connsiteX3" fmla="*/ 3139695 w 6825093"/>
                  <a:gd name="connsiteY3" fmla="*/ 1936213 h 3058264"/>
                  <a:gd name="connsiteX4" fmla="*/ 3431795 w 6825093"/>
                  <a:gd name="connsiteY4" fmla="*/ 1542513 h 3058264"/>
                  <a:gd name="connsiteX5" fmla="*/ 3631820 w 6825093"/>
                  <a:gd name="connsiteY5" fmla="*/ 1259938 h 3058264"/>
                  <a:gd name="connsiteX6" fmla="*/ 3968370 w 6825093"/>
                  <a:gd name="connsiteY6" fmla="*/ 796388 h 3058264"/>
                  <a:gd name="connsiteX7" fmla="*/ 4263646 w 6825093"/>
                  <a:gd name="connsiteY7" fmla="*/ 472538 h 3058264"/>
                  <a:gd name="connsiteX8" fmla="*/ 4609721 w 6825093"/>
                  <a:gd name="connsiteY8" fmla="*/ 209013 h 3058264"/>
                  <a:gd name="connsiteX9" fmla="*/ 5172758 w 6825093"/>
                  <a:gd name="connsiteY9" fmla="*/ 33023 h 3058264"/>
                  <a:gd name="connsiteX10" fmla="*/ 6825093 w 6825093"/>
                  <a:gd name="connsiteY10" fmla="*/ 3766 h 3058264"/>
                  <a:gd name="connsiteX0" fmla="*/ 0 w 6825093"/>
                  <a:gd name="connsiteY0" fmla="*/ 3062234 h 3062234"/>
                  <a:gd name="connsiteX1" fmla="*/ 1768980 w 6825093"/>
                  <a:gd name="connsiteY1" fmla="*/ 2899864 h 3062234"/>
                  <a:gd name="connsiteX2" fmla="*/ 2760292 w 6825093"/>
                  <a:gd name="connsiteY2" fmla="*/ 2293112 h 3062234"/>
                  <a:gd name="connsiteX3" fmla="*/ 3139695 w 6825093"/>
                  <a:gd name="connsiteY3" fmla="*/ 1940183 h 3062234"/>
                  <a:gd name="connsiteX4" fmla="*/ 3431795 w 6825093"/>
                  <a:gd name="connsiteY4" fmla="*/ 1546483 h 3062234"/>
                  <a:gd name="connsiteX5" fmla="*/ 3631820 w 6825093"/>
                  <a:gd name="connsiteY5" fmla="*/ 1263908 h 3062234"/>
                  <a:gd name="connsiteX6" fmla="*/ 3968370 w 6825093"/>
                  <a:gd name="connsiteY6" fmla="*/ 800358 h 3062234"/>
                  <a:gd name="connsiteX7" fmla="*/ 4263646 w 6825093"/>
                  <a:gd name="connsiteY7" fmla="*/ 476508 h 3062234"/>
                  <a:gd name="connsiteX8" fmla="*/ 4609721 w 6825093"/>
                  <a:gd name="connsiteY8" fmla="*/ 212983 h 3062234"/>
                  <a:gd name="connsiteX9" fmla="*/ 5172758 w 6825093"/>
                  <a:gd name="connsiteY9" fmla="*/ 24293 h 3062234"/>
                  <a:gd name="connsiteX10" fmla="*/ 6825093 w 6825093"/>
                  <a:gd name="connsiteY10" fmla="*/ 7736 h 3062234"/>
                  <a:gd name="connsiteX0" fmla="*/ 0 w 6825093"/>
                  <a:gd name="connsiteY0" fmla="*/ 3058006 h 3058006"/>
                  <a:gd name="connsiteX1" fmla="*/ 1768980 w 6825093"/>
                  <a:gd name="connsiteY1" fmla="*/ 2895636 h 3058006"/>
                  <a:gd name="connsiteX2" fmla="*/ 2760292 w 6825093"/>
                  <a:gd name="connsiteY2" fmla="*/ 2288884 h 3058006"/>
                  <a:gd name="connsiteX3" fmla="*/ 3139695 w 6825093"/>
                  <a:gd name="connsiteY3" fmla="*/ 1935955 h 3058006"/>
                  <a:gd name="connsiteX4" fmla="*/ 3431795 w 6825093"/>
                  <a:gd name="connsiteY4" fmla="*/ 1542255 h 3058006"/>
                  <a:gd name="connsiteX5" fmla="*/ 3631820 w 6825093"/>
                  <a:gd name="connsiteY5" fmla="*/ 1259680 h 3058006"/>
                  <a:gd name="connsiteX6" fmla="*/ 3968370 w 6825093"/>
                  <a:gd name="connsiteY6" fmla="*/ 796130 h 3058006"/>
                  <a:gd name="connsiteX7" fmla="*/ 4263646 w 6825093"/>
                  <a:gd name="connsiteY7" fmla="*/ 472280 h 3058006"/>
                  <a:gd name="connsiteX8" fmla="*/ 4609721 w 6825093"/>
                  <a:gd name="connsiteY8" fmla="*/ 208755 h 3058006"/>
                  <a:gd name="connsiteX9" fmla="*/ 5172758 w 6825093"/>
                  <a:gd name="connsiteY9" fmla="*/ 20065 h 3058006"/>
                  <a:gd name="connsiteX10" fmla="*/ 6825093 w 6825093"/>
                  <a:gd name="connsiteY10" fmla="*/ 3508 h 3058006"/>
                  <a:gd name="connsiteX0" fmla="*/ 0 w 6825093"/>
                  <a:gd name="connsiteY0" fmla="*/ 3058006 h 3058006"/>
                  <a:gd name="connsiteX1" fmla="*/ 1768980 w 6825093"/>
                  <a:gd name="connsiteY1" fmla="*/ 2895636 h 3058006"/>
                  <a:gd name="connsiteX2" fmla="*/ 2760292 w 6825093"/>
                  <a:gd name="connsiteY2" fmla="*/ 2288884 h 3058006"/>
                  <a:gd name="connsiteX3" fmla="*/ 3139695 w 6825093"/>
                  <a:gd name="connsiteY3" fmla="*/ 1935955 h 3058006"/>
                  <a:gd name="connsiteX4" fmla="*/ 3431795 w 6825093"/>
                  <a:gd name="connsiteY4" fmla="*/ 1542255 h 3058006"/>
                  <a:gd name="connsiteX5" fmla="*/ 3631820 w 6825093"/>
                  <a:gd name="connsiteY5" fmla="*/ 1259680 h 3058006"/>
                  <a:gd name="connsiteX6" fmla="*/ 3968370 w 6825093"/>
                  <a:gd name="connsiteY6" fmla="*/ 796130 h 3058006"/>
                  <a:gd name="connsiteX7" fmla="*/ 4333496 w 6825093"/>
                  <a:gd name="connsiteY7" fmla="*/ 450055 h 3058006"/>
                  <a:gd name="connsiteX8" fmla="*/ 4609721 w 6825093"/>
                  <a:gd name="connsiteY8" fmla="*/ 208755 h 3058006"/>
                  <a:gd name="connsiteX9" fmla="*/ 5172758 w 6825093"/>
                  <a:gd name="connsiteY9" fmla="*/ 20065 h 3058006"/>
                  <a:gd name="connsiteX10" fmla="*/ 6825093 w 6825093"/>
                  <a:gd name="connsiteY10" fmla="*/ 3508 h 3058006"/>
                  <a:gd name="connsiteX0" fmla="*/ 0 w 6825093"/>
                  <a:gd name="connsiteY0" fmla="*/ 3061360 h 3061360"/>
                  <a:gd name="connsiteX1" fmla="*/ 1768980 w 6825093"/>
                  <a:gd name="connsiteY1" fmla="*/ 2898990 h 3061360"/>
                  <a:gd name="connsiteX2" fmla="*/ 2760292 w 6825093"/>
                  <a:gd name="connsiteY2" fmla="*/ 2292238 h 3061360"/>
                  <a:gd name="connsiteX3" fmla="*/ 3139695 w 6825093"/>
                  <a:gd name="connsiteY3" fmla="*/ 1939309 h 3061360"/>
                  <a:gd name="connsiteX4" fmla="*/ 3431795 w 6825093"/>
                  <a:gd name="connsiteY4" fmla="*/ 1545609 h 3061360"/>
                  <a:gd name="connsiteX5" fmla="*/ 3631820 w 6825093"/>
                  <a:gd name="connsiteY5" fmla="*/ 1263034 h 3061360"/>
                  <a:gd name="connsiteX6" fmla="*/ 3968370 w 6825093"/>
                  <a:gd name="connsiteY6" fmla="*/ 799484 h 3061360"/>
                  <a:gd name="connsiteX7" fmla="*/ 4333496 w 6825093"/>
                  <a:gd name="connsiteY7" fmla="*/ 453409 h 3061360"/>
                  <a:gd name="connsiteX8" fmla="*/ 4692271 w 6825093"/>
                  <a:gd name="connsiteY8" fmla="*/ 196234 h 3061360"/>
                  <a:gd name="connsiteX9" fmla="*/ 5172758 w 6825093"/>
                  <a:gd name="connsiteY9" fmla="*/ 23419 h 3061360"/>
                  <a:gd name="connsiteX10" fmla="*/ 6825093 w 6825093"/>
                  <a:gd name="connsiteY10" fmla="*/ 6862 h 3061360"/>
                  <a:gd name="connsiteX0" fmla="*/ 0 w 6825093"/>
                  <a:gd name="connsiteY0" fmla="*/ 3061360 h 3061360"/>
                  <a:gd name="connsiteX1" fmla="*/ 1768980 w 6825093"/>
                  <a:gd name="connsiteY1" fmla="*/ 2898990 h 3061360"/>
                  <a:gd name="connsiteX2" fmla="*/ 2760292 w 6825093"/>
                  <a:gd name="connsiteY2" fmla="*/ 2292238 h 3061360"/>
                  <a:gd name="connsiteX3" fmla="*/ 3139695 w 6825093"/>
                  <a:gd name="connsiteY3" fmla="*/ 1939309 h 3061360"/>
                  <a:gd name="connsiteX4" fmla="*/ 3431795 w 6825093"/>
                  <a:gd name="connsiteY4" fmla="*/ 1545609 h 3061360"/>
                  <a:gd name="connsiteX5" fmla="*/ 3631820 w 6825093"/>
                  <a:gd name="connsiteY5" fmla="*/ 1263034 h 3061360"/>
                  <a:gd name="connsiteX6" fmla="*/ 3968370 w 6825093"/>
                  <a:gd name="connsiteY6" fmla="*/ 799484 h 3061360"/>
                  <a:gd name="connsiteX7" fmla="*/ 4333496 w 6825093"/>
                  <a:gd name="connsiteY7" fmla="*/ 453409 h 3061360"/>
                  <a:gd name="connsiteX8" fmla="*/ 4692271 w 6825093"/>
                  <a:gd name="connsiteY8" fmla="*/ 196234 h 3061360"/>
                  <a:gd name="connsiteX9" fmla="*/ 5172758 w 6825093"/>
                  <a:gd name="connsiteY9" fmla="*/ 23419 h 3061360"/>
                  <a:gd name="connsiteX10" fmla="*/ 6825093 w 6825093"/>
                  <a:gd name="connsiteY10" fmla="*/ 6862 h 3061360"/>
                  <a:gd name="connsiteX0" fmla="*/ 0 w 6825093"/>
                  <a:gd name="connsiteY0" fmla="*/ 3062742 h 3062742"/>
                  <a:gd name="connsiteX1" fmla="*/ 1768980 w 6825093"/>
                  <a:gd name="connsiteY1" fmla="*/ 2900372 h 3062742"/>
                  <a:gd name="connsiteX2" fmla="*/ 2760292 w 6825093"/>
                  <a:gd name="connsiteY2" fmla="*/ 2293620 h 3062742"/>
                  <a:gd name="connsiteX3" fmla="*/ 3139695 w 6825093"/>
                  <a:gd name="connsiteY3" fmla="*/ 1940691 h 3062742"/>
                  <a:gd name="connsiteX4" fmla="*/ 3431795 w 6825093"/>
                  <a:gd name="connsiteY4" fmla="*/ 1546991 h 3062742"/>
                  <a:gd name="connsiteX5" fmla="*/ 3631820 w 6825093"/>
                  <a:gd name="connsiteY5" fmla="*/ 1264416 h 3062742"/>
                  <a:gd name="connsiteX6" fmla="*/ 3968370 w 6825093"/>
                  <a:gd name="connsiteY6" fmla="*/ 800866 h 3062742"/>
                  <a:gd name="connsiteX7" fmla="*/ 4333496 w 6825093"/>
                  <a:gd name="connsiteY7" fmla="*/ 454791 h 3062742"/>
                  <a:gd name="connsiteX8" fmla="*/ 4692271 w 6825093"/>
                  <a:gd name="connsiteY8" fmla="*/ 197616 h 3062742"/>
                  <a:gd name="connsiteX9" fmla="*/ 5534708 w 6825093"/>
                  <a:gd name="connsiteY9" fmla="*/ 21626 h 3062742"/>
                  <a:gd name="connsiteX10" fmla="*/ 6825093 w 6825093"/>
                  <a:gd name="connsiteY10" fmla="*/ 8244 h 3062742"/>
                  <a:gd name="connsiteX0" fmla="*/ 0 w 6850493"/>
                  <a:gd name="connsiteY0" fmla="*/ 3079599 h 3079599"/>
                  <a:gd name="connsiteX1" fmla="*/ 1768980 w 6850493"/>
                  <a:gd name="connsiteY1" fmla="*/ 2917229 h 3079599"/>
                  <a:gd name="connsiteX2" fmla="*/ 2760292 w 6850493"/>
                  <a:gd name="connsiteY2" fmla="*/ 2310477 h 3079599"/>
                  <a:gd name="connsiteX3" fmla="*/ 3139695 w 6850493"/>
                  <a:gd name="connsiteY3" fmla="*/ 1957548 h 3079599"/>
                  <a:gd name="connsiteX4" fmla="*/ 3431795 w 6850493"/>
                  <a:gd name="connsiteY4" fmla="*/ 1563848 h 3079599"/>
                  <a:gd name="connsiteX5" fmla="*/ 3631820 w 6850493"/>
                  <a:gd name="connsiteY5" fmla="*/ 1281273 h 3079599"/>
                  <a:gd name="connsiteX6" fmla="*/ 3968370 w 6850493"/>
                  <a:gd name="connsiteY6" fmla="*/ 817723 h 3079599"/>
                  <a:gd name="connsiteX7" fmla="*/ 4333496 w 6850493"/>
                  <a:gd name="connsiteY7" fmla="*/ 471648 h 3079599"/>
                  <a:gd name="connsiteX8" fmla="*/ 4692271 w 6850493"/>
                  <a:gd name="connsiteY8" fmla="*/ 214473 h 3079599"/>
                  <a:gd name="connsiteX9" fmla="*/ 5534708 w 6850493"/>
                  <a:gd name="connsiteY9" fmla="*/ 38483 h 3079599"/>
                  <a:gd name="connsiteX10" fmla="*/ 6850493 w 6850493"/>
                  <a:gd name="connsiteY10" fmla="*/ 2876 h 3079599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34708 w 6850493"/>
                  <a:gd name="connsiteY9" fmla="*/ 3560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12483 w 6850493"/>
                  <a:gd name="connsiteY9" fmla="*/ 2290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8470 w 6850493"/>
                  <a:gd name="connsiteY3" fmla="*/ 148159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631820 w 6850493"/>
                  <a:gd name="connsiteY3" fmla="*/ 1278397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4570 w 6850493"/>
                  <a:gd name="connsiteY4" fmla="*/ 77039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89121 w 6850493"/>
                  <a:gd name="connsiteY6" fmla="*/ 877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673221 w 6850493"/>
                  <a:gd name="connsiteY5" fmla="*/ 205247 h 3076723"/>
                  <a:gd name="connsiteX6" fmla="*/ 4889121 w 6850493"/>
                  <a:gd name="connsiteY6" fmla="*/ 877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673221 w 6850493"/>
                  <a:gd name="connsiteY5" fmla="*/ 20524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333495 w 6850493"/>
                  <a:gd name="connsiteY5" fmla="*/ 421146 h 3076723"/>
                  <a:gd name="connsiteX6" fmla="*/ 4790696 w 6850493"/>
                  <a:gd name="connsiteY6" fmla="*/ 1607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5 w 6850493"/>
                  <a:gd name="connsiteY5" fmla="*/ 329071 h 3076723"/>
                  <a:gd name="connsiteX6" fmla="*/ 4790696 w 6850493"/>
                  <a:gd name="connsiteY6" fmla="*/ 1607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847845 w 6850493"/>
                  <a:gd name="connsiteY5" fmla="*/ 154446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810 h 3076810"/>
                  <a:gd name="connsiteX1" fmla="*/ 1768980 w 6850493"/>
                  <a:gd name="connsiteY1" fmla="*/ 2914440 h 3076810"/>
                  <a:gd name="connsiteX2" fmla="*/ 3001592 w 6850493"/>
                  <a:gd name="connsiteY2" fmla="*/ 2094963 h 3076810"/>
                  <a:gd name="connsiteX3" fmla="*/ 3530220 w 6850493"/>
                  <a:gd name="connsiteY3" fmla="*/ 1443584 h 3076810"/>
                  <a:gd name="connsiteX4" fmla="*/ 4171570 w 6850493"/>
                  <a:gd name="connsiteY4" fmla="*/ 627609 h 3076810"/>
                  <a:gd name="connsiteX5" fmla="*/ 4847845 w 6850493"/>
                  <a:gd name="connsiteY5" fmla="*/ 154533 h 3076810"/>
                  <a:gd name="connsiteX6" fmla="*/ 5247896 w 6850493"/>
                  <a:gd name="connsiteY6" fmla="*/ 62459 h 3076810"/>
                  <a:gd name="connsiteX7" fmla="*/ 5569633 w 6850493"/>
                  <a:gd name="connsiteY7" fmla="*/ 26169 h 3076810"/>
                  <a:gd name="connsiteX8" fmla="*/ 6850493 w 6850493"/>
                  <a:gd name="connsiteY8" fmla="*/ 87 h 3076810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383627 w 6850493"/>
                  <a:gd name="connsiteY6" fmla="*/ 38559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383627 w 6850493"/>
                  <a:gd name="connsiteY6" fmla="*/ 38559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652708 w 6850493"/>
                  <a:gd name="connsiteY6" fmla="*/ 21890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815970 w 6850493"/>
                  <a:gd name="connsiteY4" fmla="*/ 1033921 h 3076723"/>
                  <a:gd name="connsiteX5" fmla="*/ 4053301 w 6850493"/>
                  <a:gd name="connsiteY5" fmla="*/ 7672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053301 w 6850493"/>
                  <a:gd name="connsiteY5" fmla="*/ 7672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256501 w 6850493"/>
                  <a:gd name="connsiteY5" fmla="*/ 576722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652708 w 6850493"/>
                  <a:gd name="connsiteY6" fmla="*/ 21890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09770 w 6850493"/>
                  <a:gd name="connsiteY6" fmla="*/ 1671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8345 w 6850493"/>
                  <a:gd name="connsiteY6" fmla="*/ 909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456526 w 6850493"/>
                  <a:gd name="connsiteY5" fmla="*/ 376697 h 3076723"/>
                  <a:gd name="connsiteX6" fmla="*/ 5038345 w 6850493"/>
                  <a:gd name="connsiteY6" fmla="*/ 909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101720 w 6850493"/>
                  <a:gd name="connsiteY5" fmla="*/ 71324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108070 w 6850493"/>
                  <a:gd name="connsiteY5" fmla="*/ 6910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219195 w 6850493"/>
                  <a:gd name="connsiteY5" fmla="*/ 5767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219195 w 6850493"/>
                  <a:gd name="connsiteY5" fmla="*/ 5767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774695 w 6850493"/>
                  <a:gd name="connsiteY4" fmla="*/ 1068846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0327 w 6850493"/>
                  <a:gd name="connsiteY8" fmla="*/ 14747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216020 w 6850493"/>
                  <a:gd name="connsiteY5" fmla="*/ 6116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244595 w 6850493"/>
                  <a:gd name="connsiteY5" fmla="*/ 5989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30332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30332 w 6850493"/>
                  <a:gd name="connsiteY6" fmla="*/ 437021 h 3076723"/>
                  <a:gd name="connsiteX7" fmla="*/ 4820064 w 6850493"/>
                  <a:gd name="connsiteY7" fmla="*/ 16635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0493" h="3076723">
                    <a:moveTo>
                      <a:pt x="0" y="3076723"/>
                    </a:moveTo>
                    <a:cubicBezTo>
                      <a:pt x="654465" y="3059631"/>
                      <a:pt x="1268715" y="3077994"/>
                      <a:pt x="1768980" y="2914353"/>
                    </a:cubicBezTo>
                    <a:cubicBezTo>
                      <a:pt x="2269245" y="2750712"/>
                      <a:pt x="2711227" y="2336844"/>
                      <a:pt x="3001592" y="2094876"/>
                    </a:cubicBezTo>
                    <a:cubicBezTo>
                      <a:pt x="3291957" y="1852908"/>
                      <a:pt x="3375440" y="1639373"/>
                      <a:pt x="3511170" y="1462547"/>
                    </a:cubicBezTo>
                    <a:cubicBezTo>
                      <a:pt x="3646900" y="1266671"/>
                      <a:pt x="3901695" y="981005"/>
                      <a:pt x="3996945" y="859296"/>
                    </a:cubicBezTo>
                    <a:cubicBezTo>
                      <a:pt x="4114420" y="717479"/>
                      <a:pt x="4172364" y="668796"/>
                      <a:pt x="4244595" y="598946"/>
                    </a:cubicBezTo>
                    <a:cubicBezTo>
                      <a:pt x="4316826" y="529096"/>
                      <a:pt x="4332304" y="512295"/>
                      <a:pt x="4430332" y="437021"/>
                    </a:cubicBezTo>
                    <a:cubicBezTo>
                      <a:pt x="4755637" y="144921"/>
                      <a:pt x="4762385" y="222446"/>
                      <a:pt x="4820064" y="166354"/>
                    </a:cubicBezTo>
                    <a:cubicBezTo>
                      <a:pt x="5061893" y="78512"/>
                      <a:pt x="4953281" y="108805"/>
                      <a:pt x="5152645" y="49671"/>
                    </a:cubicBezTo>
                    <a:cubicBezTo>
                      <a:pt x="5368678" y="14349"/>
                      <a:pt x="5331634" y="25936"/>
                      <a:pt x="5650327" y="14747"/>
                    </a:cubicBezTo>
                    <a:cubicBezTo>
                      <a:pt x="5993627" y="912"/>
                      <a:pt x="6516619" y="12994"/>
                      <a:pt x="6850493" y="0"/>
                    </a:cubicBezTo>
                  </a:path>
                </a:pathLst>
              </a:custGeom>
              <a:noFill/>
              <a:ln w="38100">
                <a:solidFill>
                  <a:srgbClr val="0778A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43" name="Textfeld 42"/>
              <p:cNvSpPr txBox="1"/>
              <p:nvPr/>
            </p:nvSpPr>
            <p:spPr>
              <a:xfrm>
                <a:off x="1763688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BundesSans Regular"/>
                    <a:cs typeface="BundesSans Regular"/>
                  </a:rPr>
                  <a:t>Findung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44" name="Textfeld 43"/>
              <p:cNvSpPr txBox="1"/>
              <p:nvPr/>
            </p:nvSpPr>
            <p:spPr>
              <a:xfrm>
                <a:off x="3491880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FFFFFF"/>
                    </a:solidFill>
                    <a:latin typeface="BundesSans Regular"/>
                    <a:cs typeface="BundesSans Regular"/>
                  </a:rPr>
                  <a:t>Validierung</a:t>
                </a:r>
                <a:endParaRPr lang="de-DE" sz="1600" dirty="0">
                  <a:solidFill>
                    <a:srgbClr val="FFFFFF"/>
                  </a:solidFill>
                  <a:latin typeface="BundesSans Regular"/>
                  <a:cs typeface="BundesSans Regular"/>
                </a:endParaRPr>
              </a:p>
            </p:txBody>
          </p:sp>
          <p:sp>
            <p:nvSpPr>
              <p:cNvPr id="45" name="Textfeld 44"/>
              <p:cNvSpPr txBox="1"/>
              <p:nvPr/>
            </p:nvSpPr>
            <p:spPr>
              <a:xfrm>
                <a:off x="5220071" y="3212976"/>
                <a:ext cx="1656184" cy="975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BundesSans Regular"/>
                    <a:cs typeface="BundesSans Regular"/>
                  </a:rPr>
                  <a:t>Verwertung/ Anwendung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46" name="Textfeld 45"/>
              <p:cNvSpPr txBox="1"/>
              <p:nvPr/>
            </p:nvSpPr>
            <p:spPr>
              <a:xfrm>
                <a:off x="6948265" y="3225170"/>
                <a:ext cx="1656184" cy="975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(Markt-)  Einführung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</p:grpSp>
        <p:cxnSp>
          <p:nvCxnSpPr>
            <p:cNvPr id="39" name="Gerade Verbindung mit Pfeil 31"/>
            <p:cNvCxnSpPr/>
            <p:nvPr/>
          </p:nvCxnSpPr>
          <p:spPr>
            <a:xfrm rot="10800000">
              <a:off x="1331640" y="1556792"/>
              <a:ext cx="6984776" cy="3672408"/>
            </a:xfrm>
            <a:prstGeom prst="bentConnector3">
              <a:avLst>
                <a:gd name="adj1" fmla="val 99876"/>
              </a:avLst>
            </a:prstGeom>
            <a:ln w="19050">
              <a:solidFill>
                <a:srgbClr val="0778A5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" name="Picture 3" descr="C:\Users\heinze\AppData\Local\Microsoft\Windows\Temporary Internet Files\Content.IE5\2APDQXM5\olympic_sports_athletics_pictogram_clip_art_15926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731" y="1714598"/>
            <a:ext cx="701260" cy="41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uppieren 51"/>
          <p:cNvGrpSpPr/>
          <p:nvPr/>
        </p:nvGrpSpPr>
        <p:grpSpPr>
          <a:xfrm>
            <a:off x="3135873" y="2133761"/>
            <a:ext cx="1503630" cy="426703"/>
            <a:chOff x="3135873" y="2650454"/>
            <a:chExt cx="1503630" cy="568937"/>
          </a:xfrm>
        </p:grpSpPr>
        <p:cxnSp>
          <p:nvCxnSpPr>
            <p:cNvPr id="53" name="Gerade Verbindung 52"/>
            <p:cNvCxnSpPr/>
            <p:nvPr/>
          </p:nvCxnSpPr>
          <p:spPr>
            <a:xfrm>
              <a:off x="3140635" y="2658529"/>
              <a:ext cx="149886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uppieren 53"/>
            <p:cNvGrpSpPr/>
            <p:nvPr/>
          </p:nvGrpSpPr>
          <p:grpSpPr>
            <a:xfrm>
              <a:off x="3135873" y="2759270"/>
              <a:ext cx="1477793" cy="460121"/>
              <a:chOff x="3140635" y="2759270"/>
              <a:chExt cx="1477793" cy="460121"/>
            </a:xfrm>
          </p:grpSpPr>
          <p:sp>
            <p:nvSpPr>
              <p:cNvPr id="62" name="Bogen 61"/>
              <p:cNvSpPr/>
              <p:nvPr/>
            </p:nvSpPr>
            <p:spPr>
              <a:xfrm>
                <a:off x="3140635" y="2760861"/>
                <a:ext cx="1470806" cy="45853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63" name="Bogen 62"/>
              <p:cNvSpPr/>
              <p:nvPr/>
            </p:nvSpPr>
            <p:spPr>
              <a:xfrm flipH="1">
                <a:off x="3147622" y="2759270"/>
                <a:ext cx="1470806" cy="458530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cxnSp>
          <p:nvCxnSpPr>
            <p:cNvPr id="55" name="Gerade Verbindung 54"/>
            <p:cNvCxnSpPr/>
            <p:nvPr/>
          </p:nvCxnSpPr>
          <p:spPr>
            <a:xfrm>
              <a:off x="4550157" y="2650454"/>
              <a:ext cx="0" cy="247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5"/>
            <p:cNvCxnSpPr/>
            <p:nvPr/>
          </p:nvCxnSpPr>
          <p:spPr>
            <a:xfrm>
              <a:off x="3201919" y="2650454"/>
              <a:ext cx="0" cy="2475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6"/>
            <p:cNvCxnSpPr/>
            <p:nvPr/>
          </p:nvCxnSpPr>
          <p:spPr>
            <a:xfrm>
              <a:off x="4316795" y="2658529"/>
              <a:ext cx="0" cy="146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 Verbindung 57"/>
            <p:cNvCxnSpPr/>
            <p:nvPr/>
          </p:nvCxnSpPr>
          <p:spPr>
            <a:xfrm>
              <a:off x="3411920" y="2664345"/>
              <a:ext cx="0" cy="14658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Gerade Verbindung 58"/>
            <p:cNvCxnSpPr/>
            <p:nvPr/>
          </p:nvCxnSpPr>
          <p:spPr>
            <a:xfrm>
              <a:off x="3628614" y="2658529"/>
              <a:ext cx="0" cy="115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Gerade Verbindung 59"/>
            <p:cNvCxnSpPr/>
            <p:nvPr/>
          </p:nvCxnSpPr>
          <p:spPr>
            <a:xfrm>
              <a:off x="4088195" y="2656675"/>
              <a:ext cx="0" cy="1156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Gerade Verbindung 60"/>
            <p:cNvCxnSpPr/>
            <p:nvPr/>
          </p:nvCxnSpPr>
          <p:spPr>
            <a:xfrm>
              <a:off x="3873657" y="2651283"/>
              <a:ext cx="0" cy="11040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4" name="Pfeil nach links und rechts 63"/>
          <p:cNvSpPr/>
          <p:nvPr/>
        </p:nvSpPr>
        <p:spPr>
          <a:xfrm>
            <a:off x="1594700" y="4421390"/>
            <a:ext cx="5973814" cy="395632"/>
          </a:xfrm>
          <a:prstGeom prst="leftRightArrow">
            <a:avLst>
              <a:gd name="adj1" fmla="val 65798"/>
              <a:gd name="adj2" fmla="val 50000"/>
            </a:avLst>
          </a:prstGeom>
          <a:solidFill>
            <a:srgbClr val="0778A5"/>
          </a:solidFill>
          <a:ln>
            <a:solidFill>
              <a:srgbClr val="0778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500" dirty="0" smtClean="0">
                <a:latin typeface="BundesSerif Office Regular"/>
              </a:rPr>
              <a:t>Prozess des Wissens- und Erkenntnistransfers (schematisch)</a:t>
            </a:r>
            <a:endParaRPr lang="de-DE" sz="1500" dirty="0">
              <a:latin typeface="BundesSerif Offic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2146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Was ist Validierung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3025976" y="1867686"/>
            <a:ext cx="3404785" cy="17464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0" y="1901465"/>
            <a:ext cx="8014936" cy="2424470"/>
            <a:chOff x="-866995" y="1556792"/>
            <a:chExt cx="9831483" cy="4042347"/>
          </a:xfrm>
        </p:grpSpPr>
        <p:sp>
          <p:nvSpPr>
            <p:cNvPr id="6" name="Rechteck 5"/>
            <p:cNvSpPr/>
            <p:nvPr/>
          </p:nvSpPr>
          <p:spPr>
            <a:xfrm>
              <a:off x="3060622" y="1700808"/>
              <a:ext cx="1653810" cy="3528392"/>
            </a:xfrm>
            <a:prstGeom prst="rect">
              <a:avLst/>
            </a:prstGeom>
            <a:solidFill>
              <a:srgbClr val="00AFD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-866995" y="1686957"/>
              <a:ext cx="9831483" cy="3912182"/>
              <a:chOff x="-434947" y="1686957"/>
              <a:chExt cx="9831483" cy="3912182"/>
            </a:xfrm>
          </p:grpSpPr>
          <p:sp>
            <p:nvSpPr>
              <p:cNvPr id="9" name="Textfeld 8"/>
              <p:cNvSpPr txBox="1"/>
              <p:nvPr/>
            </p:nvSpPr>
            <p:spPr>
              <a:xfrm>
                <a:off x="-434947" y="1686957"/>
                <a:ext cx="2232247" cy="2206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600" dirty="0">
                    <a:latin typeface="BundesSans Regular"/>
                    <a:cs typeface="BundesSans Regular"/>
                  </a:rPr>
                  <a:t>Technologisches</a:t>
                </a:r>
                <a:br>
                  <a:rPr lang="de-DE" sz="1600" dirty="0">
                    <a:latin typeface="BundesSans Regular"/>
                    <a:cs typeface="BundesSans Regular"/>
                  </a:rPr>
                </a:br>
                <a:r>
                  <a:rPr lang="de-DE" sz="1600" dirty="0">
                    <a:latin typeface="BundesSans Regular"/>
                    <a:cs typeface="BundesSans Regular"/>
                  </a:rPr>
                  <a:t>oder gesellschaftliches Innovations-potenzial</a:t>
                </a:r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8676456" y="5034664"/>
                <a:ext cx="720080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Zeit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3491880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FFFFFF"/>
                    </a:solidFill>
                    <a:latin typeface="BundesSans Regular"/>
                    <a:cs typeface="BundesSans Regular"/>
                  </a:rPr>
                  <a:t>Validierung</a:t>
                </a:r>
                <a:endParaRPr lang="de-DE" sz="1600" dirty="0">
                  <a:solidFill>
                    <a:srgbClr val="FFFFFF"/>
                  </a:solidFill>
                  <a:latin typeface="BundesSans Regular"/>
                  <a:cs typeface="BundesSans Regular"/>
                </a:endParaRPr>
              </a:p>
            </p:txBody>
          </p:sp>
        </p:grpSp>
        <p:cxnSp>
          <p:nvCxnSpPr>
            <p:cNvPr id="8" name="Gerade Verbindung mit Pfeil 31"/>
            <p:cNvCxnSpPr/>
            <p:nvPr/>
          </p:nvCxnSpPr>
          <p:spPr>
            <a:xfrm rot="10800000">
              <a:off x="1331640" y="1556792"/>
              <a:ext cx="6984776" cy="3672408"/>
            </a:xfrm>
            <a:prstGeom prst="bentConnector3">
              <a:avLst>
                <a:gd name="adj1" fmla="val 99876"/>
              </a:avLst>
            </a:prstGeom>
            <a:ln w="19050">
              <a:solidFill>
                <a:srgbClr val="0778A5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4824027" y="1767656"/>
            <a:ext cx="4319973" cy="307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ct val="150000"/>
              </a:lnSpc>
              <a:buClr>
                <a:srgbClr val="F8B53B"/>
              </a:buClr>
              <a:buFont typeface="Arial" charset="0"/>
              <a:buNone/>
            </a:pPr>
            <a:r>
              <a:rPr lang="de-DE" sz="1800" b="1" dirty="0" smtClean="0">
                <a:latin typeface="BundesSerif Office Regular"/>
              </a:rPr>
              <a:t>Validierungsphase: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BundesSerif Office Regular"/>
              </a:rPr>
              <a:t>Innovationspotenzial </a:t>
            </a:r>
            <a:r>
              <a:rPr lang="de-DE" sz="1800" dirty="0">
                <a:latin typeface="BundesSerif Office Regular"/>
              </a:rPr>
              <a:t>der </a:t>
            </a:r>
            <a:r>
              <a:rPr lang="de-DE" sz="1800" dirty="0" smtClean="0">
                <a:latin typeface="BundesSerif Office Regular"/>
              </a:rPr>
              <a:t>Forschungsergebnisse prüfen, nachweisen </a:t>
            </a:r>
            <a:r>
              <a:rPr lang="de-DE" sz="1800" dirty="0">
                <a:latin typeface="BundesSerif Office Regular"/>
              </a:rPr>
              <a:t>und </a:t>
            </a:r>
            <a:r>
              <a:rPr lang="de-DE" sz="1800" dirty="0" smtClean="0">
                <a:latin typeface="BundesSerif Office Regular"/>
              </a:rPr>
              <a:t>bewerten.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BundesSerif Office Regular"/>
              </a:rPr>
              <a:t>Forschungsergebnisse „reif“ für die Verwertung bzw. Anwendung machen.</a:t>
            </a:r>
            <a:endParaRPr lang="de-DE" sz="1800" dirty="0">
              <a:latin typeface="BundesSerif Office Regular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de-DE" sz="1800" dirty="0" smtClean="0">
                <a:latin typeface="BundesSerif Office Regular"/>
              </a:rPr>
              <a:t>Anwendungsbereiche und Anforderungen konkret erschließen.</a:t>
            </a:r>
          </a:p>
        </p:txBody>
      </p:sp>
      <p:cxnSp>
        <p:nvCxnSpPr>
          <p:cNvPr id="12" name="Gewinkelte Verbindung 18"/>
          <p:cNvCxnSpPr/>
          <p:nvPr/>
        </p:nvCxnSpPr>
        <p:spPr>
          <a:xfrm flipV="1">
            <a:off x="4551448" y="985483"/>
            <a:ext cx="1985830" cy="994051"/>
          </a:xfrm>
          <a:prstGeom prst="bentConnector3">
            <a:avLst>
              <a:gd name="adj1" fmla="val -363"/>
            </a:avLst>
          </a:prstGeom>
          <a:ln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6537277" y="923931"/>
            <a:ext cx="2467342" cy="923330"/>
          </a:xfrm>
          <a:prstGeom prst="rect">
            <a:avLst/>
          </a:prstGeom>
          <a:noFill/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undesSans Office Bold"/>
              </a:rPr>
              <a:t>Der früheste Beginn </a:t>
            </a:r>
          </a:p>
          <a:p>
            <a:r>
              <a:rPr lang="de-DE" dirty="0" smtClean="0">
                <a:latin typeface="BundesSans Office Bold"/>
              </a:rPr>
              <a:t>für eine wirtschaftliche</a:t>
            </a:r>
          </a:p>
          <a:p>
            <a:r>
              <a:rPr lang="de-DE" dirty="0" smtClean="0">
                <a:latin typeface="BundesSans Office Bold"/>
              </a:rPr>
              <a:t>Tätigkeit!</a:t>
            </a:r>
            <a:endParaRPr lang="de-DE" dirty="0">
              <a:latin typeface="BundesSans Office Bold"/>
            </a:endParaRPr>
          </a:p>
        </p:txBody>
      </p:sp>
    </p:spTree>
    <p:extLst>
      <p:ext uri="{BB962C8B-B14F-4D97-AF65-F5344CB8AC3E}">
        <p14:creationId xmlns:p14="http://schemas.microsoft.com/office/powerpoint/2010/main" val="5089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ist </a:t>
            </a:r>
            <a:r>
              <a:rPr lang="de-DE" dirty="0"/>
              <a:t>auf die Validierungsphase begrenzt,</a:t>
            </a:r>
          </a:p>
          <a:p>
            <a:r>
              <a:rPr lang="de-DE" dirty="0"/>
              <a:t>arbeitet mit einem breiten Innovations- und Transferbegriff,</a:t>
            </a:r>
          </a:p>
          <a:p>
            <a:r>
              <a:rPr lang="de-DE" dirty="0"/>
              <a:t>ist offen für alle wissenschaftlichen Disziplinen und</a:t>
            </a:r>
          </a:p>
          <a:p>
            <a:r>
              <a:rPr lang="de-DE" dirty="0"/>
              <a:t>ist offen für alle Verwertungs- bzw. Anwendungswege im Anschluss an die Validierung.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Validierung in der Fördermaßnahme VIP</a:t>
            </a:r>
            <a:r>
              <a:rPr lang="de-DE" dirty="0" smtClean="0"/>
              <a:t>+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48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de-DE" sz="2400" dirty="0">
                <a:solidFill>
                  <a:prstClr val="black"/>
                </a:solidFill>
                <a:latin typeface="BundesSerif Office Regular"/>
                <a:cs typeface="+mn-cs"/>
              </a:rPr>
              <a:t>Entwicklung von </a:t>
            </a: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Demonstratoren oder Funktionsmodellen, </a:t>
            </a:r>
          </a:p>
          <a:p>
            <a:pPr>
              <a:spcBef>
                <a:spcPts val="0"/>
              </a:spcBef>
            </a:pP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Durchführung </a:t>
            </a:r>
            <a:r>
              <a:rPr lang="de-DE" sz="2400" dirty="0">
                <a:solidFill>
                  <a:prstClr val="black"/>
                </a:solidFill>
                <a:latin typeface="BundesSerif Office Regular"/>
                <a:cs typeface="+mn-cs"/>
              </a:rPr>
              <a:t>von </a:t>
            </a: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z. B. Testreihen, Studien </a:t>
            </a:r>
            <a:r>
              <a:rPr lang="de-DE" sz="2400" dirty="0">
                <a:solidFill>
                  <a:prstClr val="black"/>
                </a:solidFill>
                <a:latin typeface="BundesSerif Office Regular"/>
                <a:cs typeface="+mn-cs"/>
              </a:rPr>
              <a:t>und </a:t>
            </a: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Pilotanwendungen (auch Konzepte)</a:t>
            </a:r>
          </a:p>
          <a:p>
            <a:pPr>
              <a:spcBef>
                <a:spcPts val="0"/>
              </a:spcBef>
            </a:pP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Nachweis </a:t>
            </a:r>
            <a:r>
              <a:rPr lang="de-DE" sz="2400" dirty="0">
                <a:solidFill>
                  <a:prstClr val="black"/>
                </a:solidFill>
                <a:latin typeface="BundesSerif Office Regular"/>
                <a:cs typeface="+mn-cs"/>
              </a:rPr>
              <a:t>der Tauglichkeit und </a:t>
            </a: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Akzeptanz</a:t>
            </a: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prstClr val="black"/>
                </a:solidFill>
                <a:latin typeface="BundesSerif Office Regular"/>
                <a:cs typeface="+mn-cs"/>
              </a:rPr>
              <a:t>Analysen zum Nachweis des </a:t>
            </a: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monetären oder nicht-monetären Innovationspotenzials</a:t>
            </a:r>
            <a:endParaRPr lang="de-DE" sz="2400" dirty="0">
              <a:solidFill>
                <a:prstClr val="black"/>
              </a:solidFill>
              <a:latin typeface="BundesSerif Office Regular"/>
              <a:cs typeface="+mn-cs"/>
            </a:endParaRPr>
          </a:p>
          <a:p>
            <a:pPr>
              <a:spcBef>
                <a:spcPts val="0"/>
              </a:spcBef>
            </a:pPr>
            <a:r>
              <a:rPr lang="de-DE" sz="2400" dirty="0">
                <a:solidFill>
                  <a:prstClr val="black"/>
                </a:solidFill>
                <a:latin typeface="BundesSerif Office Regular"/>
                <a:cs typeface="+mn-cs"/>
              </a:rPr>
              <a:t>Schutzrechtanalyse und -</a:t>
            </a:r>
            <a:r>
              <a:rPr lang="de-DE" sz="2400" dirty="0" smtClean="0">
                <a:solidFill>
                  <a:prstClr val="black"/>
                </a:solidFill>
                <a:latin typeface="BundesSerif Office Regular"/>
                <a:cs typeface="+mn-cs"/>
              </a:rPr>
              <a:t>sicherung</a:t>
            </a:r>
            <a:endParaRPr lang="de-DE" sz="2400" dirty="0">
              <a:solidFill>
                <a:prstClr val="black"/>
              </a:solidFill>
              <a:latin typeface="BundesSerif Office Regular"/>
              <a:cs typeface="+mn-cs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Validierungstätigkeiten (Beispiele)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787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557054" cy="5696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Worauf </a:t>
            </a:r>
            <a:r>
              <a:rPr lang="de-DE" dirty="0"/>
              <a:t>kommt es in VIP+ an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3025976" y="2233434"/>
            <a:ext cx="3404785" cy="174641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hteck 4"/>
          <p:cNvSpPr/>
          <p:nvPr/>
        </p:nvSpPr>
        <p:spPr bwMode="auto">
          <a:xfrm>
            <a:off x="1851911" y="4107594"/>
            <a:ext cx="4578850" cy="38869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636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0" y="2267213"/>
            <a:ext cx="8014936" cy="2424470"/>
            <a:chOff x="-866995" y="1556792"/>
            <a:chExt cx="9831483" cy="4042347"/>
          </a:xfrm>
        </p:grpSpPr>
        <p:grpSp>
          <p:nvGrpSpPr>
            <p:cNvPr id="7" name="Gruppierung 10"/>
            <p:cNvGrpSpPr/>
            <p:nvPr/>
          </p:nvGrpSpPr>
          <p:grpSpPr>
            <a:xfrm>
              <a:off x="1331640" y="1700808"/>
              <a:ext cx="6840760" cy="3528392"/>
              <a:chOff x="1763688" y="1700808"/>
              <a:chExt cx="6552728" cy="3528392"/>
            </a:xfrm>
            <a:effectLst/>
          </p:grpSpPr>
          <p:sp>
            <p:nvSpPr>
              <p:cNvPr id="17" name="Rechteck 16"/>
              <p:cNvSpPr/>
              <p:nvPr/>
            </p:nvSpPr>
            <p:spPr>
              <a:xfrm>
                <a:off x="1763688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8" name="Rechteck 17"/>
              <p:cNvSpPr/>
              <p:nvPr/>
            </p:nvSpPr>
            <p:spPr>
              <a:xfrm>
                <a:off x="3419872" y="1700808"/>
                <a:ext cx="1584176" cy="3528392"/>
              </a:xfrm>
              <a:prstGeom prst="rect">
                <a:avLst/>
              </a:prstGeom>
              <a:solidFill>
                <a:srgbClr val="00AFD6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9" name="Rechteck 18"/>
              <p:cNvSpPr/>
              <p:nvPr/>
            </p:nvSpPr>
            <p:spPr>
              <a:xfrm>
                <a:off x="5076056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0" name="Rechteck 19"/>
              <p:cNvSpPr/>
              <p:nvPr/>
            </p:nvSpPr>
            <p:spPr>
              <a:xfrm>
                <a:off x="6732240" y="1700808"/>
                <a:ext cx="1584176" cy="352839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</p:grpSp>
        <p:grpSp>
          <p:nvGrpSpPr>
            <p:cNvPr id="8" name="Gruppieren 7"/>
            <p:cNvGrpSpPr/>
            <p:nvPr/>
          </p:nvGrpSpPr>
          <p:grpSpPr>
            <a:xfrm>
              <a:off x="-866995" y="1686957"/>
              <a:ext cx="9831483" cy="3912182"/>
              <a:chOff x="-434947" y="1686957"/>
              <a:chExt cx="9831483" cy="3912182"/>
            </a:xfrm>
          </p:grpSpPr>
          <p:sp>
            <p:nvSpPr>
              <p:cNvPr id="10" name="Textfeld 9"/>
              <p:cNvSpPr txBox="1"/>
              <p:nvPr/>
            </p:nvSpPr>
            <p:spPr>
              <a:xfrm>
                <a:off x="-434947" y="1686957"/>
                <a:ext cx="2232247" cy="220658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de-DE" sz="1600" dirty="0">
                    <a:latin typeface="BundesSans Regular"/>
                    <a:cs typeface="BundesSans Regular"/>
                  </a:rPr>
                  <a:t>Technologisches</a:t>
                </a:r>
                <a:br>
                  <a:rPr lang="de-DE" sz="1600" dirty="0">
                    <a:latin typeface="BundesSans Regular"/>
                    <a:cs typeface="BundesSans Regular"/>
                  </a:rPr>
                </a:br>
                <a:r>
                  <a:rPr lang="de-DE" sz="1600" dirty="0">
                    <a:latin typeface="BundesSans Regular"/>
                    <a:cs typeface="BundesSans Regular"/>
                  </a:rPr>
                  <a:t>oder gesellschaftliches Innovations-potenzial</a:t>
                </a:r>
              </a:p>
            </p:txBody>
          </p:sp>
          <p:sp>
            <p:nvSpPr>
              <p:cNvPr id="11" name="Textfeld 10"/>
              <p:cNvSpPr txBox="1"/>
              <p:nvPr/>
            </p:nvSpPr>
            <p:spPr>
              <a:xfrm>
                <a:off x="8676456" y="5034664"/>
                <a:ext cx="720080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Zeit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2" name="Freihandform 11"/>
              <p:cNvSpPr/>
              <p:nvPr/>
            </p:nvSpPr>
            <p:spPr>
              <a:xfrm>
                <a:off x="1763688" y="1844824"/>
                <a:ext cx="6808035" cy="3312368"/>
              </a:xfrm>
              <a:custGeom>
                <a:avLst/>
                <a:gdLst>
                  <a:gd name="connsiteX0" fmla="*/ 0 w 6879365"/>
                  <a:gd name="connsiteY0" fmla="*/ 3212607 h 3212607"/>
                  <a:gd name="connsiteX1" fmla="*/ 1768980 w 6879365"/>
                  <a:gd name="connsiteY1" fmla="*/ 3050237 h 3212607"/>
                  <a:gd name="connsiteX2" fmla="*/ 2760292 w 6879365"/>
                  <a:gd name="connsiteY2" fmla="*/ 2443485 h 3212607"/>
                  <a:gd name="connsiteX3" fmla="*/ 3725967 w 6879365"/>
                  <a:gd name="connsiteY3" fmla="*/ 1298349 h 3212607"/>
                  <a:gd name="connsiteX4" fmla="*/ 4811283 w 6879365"/>
                  <a:gd name="connsiteY4" fmla="*/ 332674 h 3212607"/>
                  <a:gd name="connsiteX5" fmla="*/ 5247118 w 6879365"/>
                  <a:gd name="connsiteY5" fmla="*/ 110484 h 3212607"/>
                  <a:gd name="connsiteX6" fmla="*/ 6879365 w 6879365"/>
                  <a:gd name="connsiteY6" fmla="*/ 84846 h 3212607"/>
                  <a:gd name="connsiteX0" fmla="*/ 0 w 6742632"/>
                  <a:gd name="connsiteY0" fmla="*/ 3289356 h 3289356"/>
                  <a:gd name="connsiteX1" fmla="*/ 1768980 w 6742632"/>
                  <a:gd name="connsiteY1" fmla="*/ 3126986 h 3289356"/>
                  <a:gd name="connsiteX2" fmla="*/ 2760292 w 6742632"/>
                  <a:gd name="connsiteY2" fmla="*/ 2520234 h 3289356"/>
                  <a:gd name="connsiteX3" fmla="*/ 3725967 w 6742632"/>
                  <a:gd name="connsiteY3" fmla="*/ 1375098 h 3289356"/>
                  <a:gd name="connsiteX4" fmla="*/ 4811283 w 6742632"/>
                  <a:gd name="connsiteY4" fmla="*/ 409423 h 3289356"/>
                  <a:gd name="connsiteX5" fmla="*/ 5247118 w 6742632"/>
                  <a:gd name="connsiteY5" fmla="*/ 187233 h 3289356"/>
                  <a:gd name="connsiteX6" fmla="*/ 6742632 w 6742632"/>
                  <a:gd name="connsiteY6" fmla="*/ 67592 h 3289356"/>
                  <a:gd name="connsiteX0" fmla="*/ 0 w 6827343"/>
                  <a:gd name="connsiteY0" fmla="*/ 3221764 h 3221764"/>
                  <a:gd name="connsiteX1" fmla="*/ 1768980 w 6827343"/>
                  <a:gd name="connsiteY1" fmla="*/ 3059394 h 3221764"/>
                  <a:gd name="connsiteX2" fmla="*/ 2760292 w 6827343"/>
                  <a:gd name="connsiteY2" fmla="*/ 2452642 h 3221764"/>
                  <a:gd name="connsiteX3" fmla="*/ 3725967 w 6827343"/>
                  <a:gd name="connsiteY3" fmla="*/ 1307506 h 3221764"/>
                  <a:gd name="connsiteX4" fmla="*/ 4811283 w 6827343"/>
                  <a:gd name="connsiteY4" fmla="*/ 341831 h 3221764"/>
                  <a:gd name="connsiteX5" fmla="*/ 5247118 w 6827343"/>
                  <a:gd name="connsiteY5" fmla="*/ 119641 h 3221764"/>
                  <a:gd name="connsiteX6" fmla="*/ 6742632 w 6827343"/>
                  <a:gd name="connsiteY6" fmla="*/ 0 h 3221764"/>
                  <a:gd name="connsiteX0" fmla="*/ 0 w 6827690"/>
                  <a:gd name="connsiteY0" fmla="*/ 3221764 h 3221764"/>
                  <a:gd name="connsiteX1" fmla="*/ 1768980 w 6827690"/>
                  <a:gd name="connsiteY1" fmla="*/ 3059394 h 3221764"/>
                  <a:gd name="connsiteX2" fmla="*/ 2760292 w 6827690"/>
                  <a:gd name="connsiteY2" fmla="*/ 2452642 h 3221764"/>
                  <a:gd name="connsiteX3" fmla="*/ 3725967 w 6827690"/>
                  <a:gd name="connsiteY3" fmla="*/ 1307506 h 3221764"/>
                  <a:gd name="connsiteX4" fmla="*/ 4760008 w 6827690"/>
                  <a:gd name="connsiteY4" fmla="*/ 307648 h 3221764"/>
                  <a:gd name="connsiteX5" fmla="*/ 5247118 w 6827690"/>
                  <a:gd name="connsiteY5" fmla="*/ 119641 h 3221764"/>
                  <a:gd name="connsiteX6" fmla="*/ 6742632 w 6827690"/>
                  <a:gd name="connsiteY6" fmla="*/ 0 h 3221764"/>
                  <a:gd name="connsiteX0" fmla="*/ 0 w 6827690"/>
                  <a:gd name="connsiteY0" fmla="*/ 3221764 h 3221764"/>
                  <a:gd name="connsiteX1" fmla="*/ 1768980 w 6827690"/>
                  <a:gd name="connsiteY1" fmla="*/ 3059394 h 3221764"/>
                  <a:gd name="connsiteX2" fmla="*/ 2760292 w 6827690"/>
                  <a:gd name="connsiteY2" fmla="*/ 2452642 h 3221764"/>
                  <a:gd name="connsiteX3" fmla="*/ 3725967 w 6827690"/>
                  <a:gd name="connsiteY3" fmla="*/ 1307506 h 3221764"/>
                  <a:gd name="connsiteX4" fmla="*/ 4760008 w 6827690"/>
                  <a:gd name="connsiteY4" fmla="*/ 307648 h 3221764"/>
                  <a:gd name="connsiteX5" fmla="*/ 5247118 w 6827690"/>
                  <a:gd name="connsiteY5" fmla="*/ 119641 h 3221764"/>
                  <a:gd name="connsiteX6" fmla="*/ 6742632 w 6827690"/>
                  <a:gd name="connsiteY6" fmla="*/ 0 h 3221764"/>
                  <a:gd name="connsiteX0" fmla="*/ 0 w 6742632"/>
                  <a:gd name="connsiteY0" fmla="*/ 3309703 h 3309703"/>
                  <a:gd name="connsiteX1" fmla="*/ 1768980 w 6742632"/>
                  <a:gd name="connsiteY1" fmla="*/ 3147333 h 3309703"/>
                  <a:gd name="connsiteX2" fmla="*/ 2760292 w 6742632"/>
                  <a:gd name="connsiteY2" fmla="*/ 2540581 h 3309703"/>
                  <a:gd name="connsiteX3" fmla="*/ 3725967 w 6742632"/>
                  <a:gd name="connsiteY3" fmla="*/ 1395445 h 3309703"/>
                  <a:gd name="connsiteX4" fmla="*/ 4760008 w 6742632"/>
                  <a:gd name="connsiteY4" fmla="*/ 395587 h 3309703"/>
                  <a:gd name="connsiteX5" fmla="*/ 5247118 w 6742632"/>
                  <a:gd name="connsiteY5" fmla="*/ 207580 h 3309703"/>
                  <a:gd name="connsiteX6" fmla="*/ 6206092 w 6742632"/>
                  <a:gd name="connsiteY6" fmla="*/ 2481 h 3309703"/>
                  <a:gd name="connsiteX7" fmla="*/ 6742632 w 6742632"/>
                  <a:gd name="connsiteY7" fmla="*/ 87939 h 3309703"/>
                  <a:gd name="connsiteX0" fmla="*/ 0 w 6742632"/>
                  <a:gd name="connsiteY0" fmla="*/ 3309703 h 3309703"/>
                  <a:gd name="connsiteX1" fmla="*/ 1768980 w 6742632"/>
                  <a:gd name="connsiteY1" fmla="*/ 3147333 h 3309703"/>
                  <a:gd name="connsiteX2" fmla="*/ 2760292 w 6742632"/>
                  <a:gd name="connsiteY2" fmla="*/ 2540581 h 3309703"/>
                  <a:gd name="connsiteX3" fmla="*/ 3725967 w 6742632"/>
                  <a:gd name="connsiteY3" fmla="*/ 1395445 h 3309703"/>
                  <a:gd name="connsiteX4" fmla="*/ 4760008 w 6742632"/>
                  <a:gd name="connsiteY4" fmla="*/ 395587 h 3309703"/>
                  <a:gd name="connsiteX5" fmla="*/ 5247118 w 6742632"/>
                  <a:gd name="connsiteY5" fmla="*/ 207580 h 3309703"/>
                  <a:gd name="connsiteX6" fmla="*/ 6206092 w 6742632"/>
                  <a:gd name="connsiteY6" fmla="*/ 2481 h 3309703"/>
                  <a:gd name="connsiteX7" fmla="*/ 6742632 w 6742632"/>
                  <a:gd name="connsiteY7" fmla="*/ 87939 h 3309703"/>
                  <a:gd name="connsiteX0" fmla="*/ 0 w 6742632"/>
                  <a:gd name="connsiteY0" fmla="*/ 3318084 h 3318084"/>
                  <a:gd name="connsiteX1" fmla="*/ 1768980 w 6742632"/>
                  <a:gd name="connsiteY1" fmla="*/ 3155714 h 3318084"/>
                  <a:gd name="connsiteX2" fmla="*/ 2760292 w 6742632"/>
                  <a:gd name="connsiteY2" fmla="*/ 2548962 h 3318084"/>
                  <a:gd name="connsiteX3" fmla="*/ 3725967 w 6742632"/>
                  <a:gd name="connsiteY3" fmla="*/ 1403826 h 3318084"/>
                  <a:gd name="connsiteX4" fmla="*/ 4760008 w 6742632"/>
                  <a:gd name="connsiteY4" fmla="*/ 403968 h 3318084"/>
                  <a:gd name="connsiteX5" fmla="*/ 5247118 w 6742632"/>
                  <a:gd name="connsiteY5" fmla="*/ 215961 h 3318084"/>
                  <a:gd name="connsiteX6" fmla="*/ 6248821 w 6742632"/>
                  <a:gd name="connsiteY6" fmla="*/ 2316 h 3318084"/>
                  <a:gd name="connsiteX7" fmla="*/ 6742632 w 6742632"/>
                  <a:gd name="connsiteY7" fmla="*/ 96320 h 3318084"/>
                  <a:gd name="connsiteX0" fmla="*/ 0 w 6742632"/>
                  <a:gd name="connsiteY0" fmla="*/ 3315768 h 3315768"/>
                  <a:gd name="connsiteX1" fmla="*/ 1768980 w 6742632"/>
                  <a:gd name="connsiteY1" fmla="*/ 3153398 h 3315768"/>
                  <a:gd name="connsiteX2" fmla="*/ 2760292 w 6742632"/>
                  <a:gd name="connsiteY2" fmla="*/ 2546646 h 3315768"/>
                  <a:gd name="connsiteX3" fmla="*/ 3725967 w 6742632"/>
                  <a:gd name="connsiteY3" fmla="*/ 1401510 h 3315768"/>
                  <a:gd name="connsiteX4" fmla="*/ 4760008 w 6742632"/>
                  <a:gd name="connsiteY4" fmla="*/ 401652 h 3315768"/>
                  <a:gd name="connsiteX5" fmla="*/ 5247118 w 6742632"/>
                  <a:gd name="connsiteY5" fmla="*/ 213645 h 3315768"/>
                  <a:gd name="connsiteX6" fmla="*/ 6248821 w 6742632"/>
                  <a:gd name="connsiteY6" fmla="*/ 0 h 3315768"/>
                  <a:gd name="connsiteX7" fmla="*/ 6742632 w 6742632"/>
                  <a:gd name="connsiteY7" fmla="*/ 94004 h 3315768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6257367 w 6742632"/>
                  <a:gd name="connsiteY6" fmla="*/ 0 h 3238856"/>
                  <a:gd name="connsiteX7" fmla="*/ 6742632 w 6742632"/>
                  <a:gd name="connsiteY7" fmla="*/ 17092 h 3238856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5650616 w 6742632"/>
                  <a:gd name="connsiteY6" fmla="*/ 102550 h 3238856"/>
                  <a:gd name="connsiteX7" fmla="*/ 6257367 w 6742632"/>
                  <a:gd name="connsiteY7" fmla="*/ 0 h 3238856"/>
                  <a:gd name="connsiteX8" fmla="*/ 6742632 w 6742632"/>
                  <a:gd name="connsiteY8" fmla="*/ 17092 h 3238856"/>
                  <a:gd name="connsiteX0" fmla="*/ 0 w 6742632"/>
                  <a:gd name="connsiteY0" fmla="*/ 3238856 h 3238856"/>
                  <a:gd name="connsiteX1" fmla="*/ 1768980 w 6742632"/>
                  <a:gd name="connsiteY1" fmla="*/ 3076486 h 3238856"/>
                  <a:gd name="connsiteX2" fmla="*/ 2760292 w 6742632"/>
                  <a:gd name="connsiteY2" fmla="*/ 2469734 h 3238856"/>
                  <a:gd name="connsiteX3" fmla="*/ 3725967 w 6742632"/>
                  <a:gd name="connsiteY3" fmla="*/ 1324598 h 3238856"/>
                  <a:gd name="connsiteX4" fmla="*/ 4760008 w 6742632"/>
                  <a:gd name="connsiteY4" fmla="*/ 324740 h 3238856"/>
                  <a:gd name="connsiteX5" fmla="*/ 5247118 w 6742632"/>
                  <a:gd name="connsiteY5" fmla="*/ 136733 h 3238856"/>
                  <a:gd name="connsiteX6" fmla="*/ 6257367 w 6742632"/>
                  <a:gd name="connsiteY6" fmla="*/ 0 h 3238856"/>
                  <a:gd name="connsiteX7" fmla="*/ 6742632 w 6742632"/>
                  <a:gd name="connsiteY7" fmla="*/ 17092 h 3238856"/>
                  <a:gd name="connsiteX0" fmla="*/ 0 w 6748982"/>
                  <a:gd name="connsiteY0" fmla="*/ 3297964 h 3297964"/>
                  <a:gd name="connsiteX1" fmla="*/ 1768980 w 6748982"/>
                  <a:gd name="connsiteY1" fmla="*/ 3135594 h 3297964"/>
                  <a:gd name="connsiteX2" fmla="*/ 2760292 w 6748982"/>
                  <a:gd name="connsiteY2" fmla="*/ 2528842 h 3297964"/>
                  <a:gd name="connsiteX3" fmla="*/ 3725967 w 6748982"/>
                  <a:gd name="connsiteY3" fmla="*/ 1383706 h 3297964"/>
                  <a:gd name="connsiteX4" fmla="*/ 4760008 w 6748982"/>
                  <a:gd name="connsiteY4" fmla="*/ 383848 h 3297964"/>
                  <a:gd name="connsiteX5" fmla="*/ 5247118 w 6748982"/>
                  <a:gd name="connsiteY5" fmla="*/ 195841 h 3297964"/>
                  <a:gd name="connsiteX6" fmla="*/ 6257367 w 6748982"/>
                  <a:gd name="connsiteY6" fmla="*/ 59108 h 3297964"/>
                  <a:gd name="connsiteX7" fmla="*/ 6748982 w 6748982"/>
                  <a:gd name="connsiteY7" fmla="*/ 0 h 3297964"/>
                  <a:gd name="connsiteX0" fmla="*/ 0 w 6799782"/>
                  <a:gd name="connsiteY0" fmla="*/ 3238856 h 3238856"/>
                  <a:gd name="connsiteX1" fmla="*/ 1768980 w 6799782"/>
                  <a:gd name="connsiteY1" fmla="*/ 3076486 h 3238856"/>
                  <a:gd name="connsiteX2" fmla="*/ 2760292 w 6799782"/>
                  <a:gd name="connsiteY2" fmla="*/ 2469734 h 3238856"/>
                  <a:gd name="connsiteX3" fmla="*/ 3725967 w 6799782"/>
                  <a:gd name="connsiteY3" fmla="*/ 1324598 h 3238856"/>
                  <a:gd name="connsiteX4" fmla="*/ 4760008 w 6799782"/>
                  <a:gd name="connsiteY4" fmla="*/ 324740 h 3238856"/>
                  <a:gd name="connsiteX5" fmla="*/ 5247118 w 6799782"/>
                  <a:gd name="connsiteY5" fmla="*/ 136733 h 3238856"/>
                  <a:gd name="connsiteX6" fmla="*/ 6257367 w 6799782"/>
                  <a:gd name="connsiteY6" fmla="*/ 0 h 3238856"/>
                  <a:gd name="connsiteX7" fmla="*/ 6799782 w 6799782"/>
                  <a:gd name="connsiteY7" fmla="*/ 147267 h 3238856"/>
                  <a:gd name="connsiteX0" fmla="*/ 0 w 6787082"/>
                  <a:gd name="connsiteY0" fmla="*/ 3383689 h 3383689"/>
                  <a:gd name="connsiteX1" fmla="*/ 1768980 w 6787082"/>
                  <a:gd name="connsiteY1" fmla="*/ 3221319 h 3383689"/>
                  <a:gd name="connsiteX2" fmla="*/ 2760292 w 6787082"/>
                  <a:gd name="connsiteY2" fmla="*/ 2614567 h 3383689"/>
                  <a:gd name="connsiteX3" fmla="*/ 3725967 w 6787082"/>
                  <a:gd name="connsiteY3" fmla="*/ 1469431 h 3383689"/>
                  <a:gd name="connsiteX4" fmla="*/ 4760008 w 6787082"/>
                  <a:gd name="connsiteY4" fmla="*/ 469573 h 3383689"/>
                  <a:gd name="connsiteX5" fmla="*/ 5247118 w 6787082"/>
                  <a:gd name="connsiteY5" fmla="*/ 281566 h 3383689"/>
                  <a:gd name="connsiteX6" fmla="*/ 6257367 w 6787082"/>
                  <a:gd name="connsiteY6" fmla="*/ 144833 h 3383689"/>
                  <a:gd name="connsiteX7" fmla="*/ 6787082 w 6787082"/>
                  <a:gd name="connsiteY7" fmla="*/ 0 h 3383689"/>
                  <a:gd name="connsiteX0" fmla="*/ 0 w 6257367"/>
                  <a:gd name="connsiteY0" fmla="*/ 3238856 h 3238856"/>
                  <a:gd name="connsiteX1" fmla="*/ 1768980 w 6257367"/>
                  <a:gd name="connsiteY1" fmla="*/ 3076486 h 3238856"/>
                  <a:gd name="connsiteX2" fmla="*/ 2760292 w 6257367"/>
                  <a:gd name="connsiteY2" fmla="*/ 2469734 h 3238856"/>
                  <a:gd name="connsiteX3" fmla="*/ 3725967 w 6257367"/>
                  <a:gd name="connsiteY3" fmla="*/ 1324598 h 3238856"/>
                  <a:gd name="connsiteX4" fmla="*/ 4760008 w 6257367"/>
                  <a:gd name="connsiteY4" fmla="*/ 324740 h 3238856"/>
                  <a:gd name="connsiteX5" fmla="*/ 5247118 w 6257367"/>
                  <a:gd name="connsiteY5" fmla="*/ 136733 h 3238856"/>
                  <a:gd name="connsiteX6" fmla="*/ 6257367 w 6257367"/>
                  <a:gd name="connsiteY6" fmla="*/ 0 h 3238856"/>
                  <a:gd name="connsiteX0" fmla="*/ 0 w 6530417"/>
                  <a:gd name="connsiteY0" fmla="*/ 3197581 h 3197581"/>
                  <a:gd name="connsiteX1" fmla="*/ 1768980 w 6530417"/>
                  <a:gd name="connsiteY1" fmla="*/ 3035211 h 3197581"/>
                  <a:gd name="connsiteX2" fmla="*/ 2760292 w 6530417"/>
                  <a:gd name="connsiteY2" fmla="*/ 2428459 h 3197581"/>
                  <a:gd name="connsiteX3" fmla="*/ 3725967 w 6530417"/>
                  <a:gd name="connsiteY3" fmla="*/ 1283323 h 3197581"/>
                  <a:gd name="connsiteX4" fmla="*/ 4760008 w 6530417"/>
                  <a:gd name="connsiteY4" fmla="*/ 283465 h 3197581"/>
                  <a:gd name="connsiteX5" fmla="*/ 5247118 w 6530417"/>
                  <a:gd name="connsiteY5" fmla="*/ 95458 h 3197581"/>
                  <a:gd name="connsiteX6" fmla="*/ 6530417 w 6530417"/>
                  <a:gd name="connsiteY6" fmla="*/ 0 h 3197581"/>
                  <a:gd name="connsiteX0" fmla="*/ 0 w 6752667"/>
                  <a:gd name="connsiteY0" fmla="*/ 3169006 h 3169006"/>
                  <a:gd name="connsiteX1" fmla="*/ 1768980 w 6752667"/>
                  <a:gd name="connsiteY1" fmla="*/ 3006636 h 3169006"/>
                  <a:gd name="connsiteX2" fmla="*/ 2760292 w 6752667"/>
                  <a:gd name="connsiteY2" fmla="*/ 2399884 h 3169006"/>
                  <a:gd name="connsiteX3" fmla="*/ 3725967 w 6752667"/>
                  <a:gd name="connsiteY3" fmla="*/ 1254748 h 3169006"/>
                  <a:gd name="connsiteX4" fmla="*/ 4760008 w 6752667"/>
                  <a:gd name="connsiteY4" fmla="*/ 254890 h 3169006"/>
                  <a:gd name="connsiteX5" fmla="*/ 5247118 w 6752667"/>
                  <a:gd name="connsiteY5" fmla="*/ 66883 h 3169006"/>
                  <a:gd name="connsiteX6" fmla="*/ 6752667 w 6752667"/>
                  <a:gd name="connsiteY6" fmla="*/ 0 h 3169006"/>
                  <a:gd name="connsiteX0" fmla="*/ 0 w 6811456"/>
                  <a:gd name="connsiteY0" fmla="*/ 3170763 h 3170763"/>
                  <a:gd name="connsiteX1" fmla="*/ 1768980 w 6811456"/>
                  <a:gd name="connsiteY1" fmla="*/ 3008393 h 3170763"/>
                  <a:gd name="connsiteX2" fmla="*/ 2760292 w 6811456"/>
                  <a:gd name="connsiteY2" fmla="*/ 2401641 h 3170763"/>
                  <a:gd name="connsiteX3" fmla="*/ 3725967 w 6811456"/>
                  <a:gd name="connsiteY3" fmla="*/ 1256505 h 3170763"/>
                  <a:gd name="connsiteX4" fmla="*/ 4760008 w 6811456"/>
                  <a:gd name="connsiteY4" fmla="*/ 256647 h 3170763"/>
                  <a:gd name="connsiteX5" fmla="*/ 5247118 w 6811456"/>
                  <a:gd name="connsiteY5" fmla="*/ 68640 h 3170763"/>
                  <a:gd name="connsiteX6" fmla="*/ 6752667 w 6811456"/>
                  <a:gd name="connsiteY6" fmla="*/ 1757 h 3170763"/>
                  <a:gd name="connsiteX7" fmla="*/ 6498846 w 6811456"/>
                  <a:gd name="connsiteY7" fmla="*/ 19887 h 3170763"/>
                  <a:gd name="connsiteX0" fmla="*/ 0 w 6752667"/>
                  <a:gd name="connsiteY0" fmla="*/ 3169006 h 3169006"/>
                  <a:gd name="connsiteX1" fmla="*/ 1768980 w 6752667"/>
                  <a:gd name="connsiteY1" fmla="*/ 3006636 h 3169006"/>
                  <a:gd name="connsiteX2" fmla="*/ 2760292 w 6752667"/>
                  <a:gd name="connsiteY2" fmla="*/ 2399884 h 3169006"/>
                  <a:gd name="connsiteX3" fmla="*/ 3725967 w 6752667"/>
                  <a:gd name="connsiteY3" fmla="*/ 1254748 h 3169006"/>
                  <a:gd name="connsiteX4" fmla="*/ 4760008 w 6752667"/>
                  <a:gd name="connsiteY4" fmla="*/ 254890 h 3169006"/>
                  <a:gd name="connsiteX5" fmla="*/ 5247118 w 6752667"/>
                  <a:gd name="connsiteY5" fmla="*/ 66883 h 3169006"/>
                  <a:gd name="connsiteX6" fmla="*/ 6752667 w 6752667"/>
                  <a:gd name="connsiteY6" fmla="*/ 0 h 31690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760008 w 7063817"/>
                  <a:gd name="connsiteY4" fmla="*/ 229490 h 3143606"/>
                  <a:gd name="connsiteX5" fmla="*/ 5247118 w 7063817"/>
                  <a:gd name="connsiteY5" fmla="*/ 41483 h 3143606"/>
                  <a:gd name="connsiteX6" fmla="*/ 7063817 w 7063817"/>
                  <a:gd name="connsiteY6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025521 w 7063817"/>
                  <a:gd name="connsiteY4" fmla="*/ 888080 h 3143606"/>
                  <a:gd name="connsiteX5" fmla="*/ 4760008 w 7063817"/>
                  <a:gd name="connsiteY5" fmla="*/ 229490 h 3143606"/>
                  <a:gd name="connsiteX6" fmla="*/ 5247118 w 7063817"/>
                  <a:gd name="connsiteY6" fmla="*/ 41483 h 3143606"/>
                  <a:gd name="connsiteX7" fmla="*/ 7063817 w 7063817"/>
                  <a:gd name="connsiteY7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760008 w 7063817"/>
                  <a:gd name="connsiteY5" fmla="*/ 229490 h 3143606"/>
                  <a:gd name="connsiteX6" fmla="*/ 5247118 w 7063817"/>
                  <a:gd name="connsiteY6" fmla="*/ 41483 h 3143606"/>
                  <a:gd name="connsiteX7" fmla="*/ 7063817 w 7063817"/>
                  <a:gd name="connsiteY7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60008 w 7063817"/>
                  <a:gd name="connsiteY6" fmla="*/ 22949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98108 w 7063817"/>
                  <a:gd name="connsiteY6" fmla="*/ 1755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798108 w 7063817"/>
                  <a:gd name="connsiteY6" fmla="*/ 1755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36208 w 7063817"/>
                  <a:gd name="connsiteY6" fmla="*/ 13424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36208 w 7063817"/>
                  <a:gd name="connsiteY6" fmla="*/ 134240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48908 w 7063817"/>
                  <a:gd name="connsiteY6" fmla="*/ 11201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64783 w 7063817"/>
                  <a:gd name="connsiteY6" fmla="*/ 92965 h 3143606"/>
                  <a:gd name="connsiteX7" fmla="*/ 5247118 w 7063817"/>
                  <a:gd name="connsiteY7" fmla="*/ 414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864783 w 7063817"/>
                  <a:gd name="connsiteY6" fmla="*/ 929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272518 w 7063817"/>
                  <a:gd name="connsiteY7" fmla="*/ 16083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386818 w 7063817"/>
                  <a:gd name="connsiteY7" fmla="*/ 25608 h 3143606"/>
                  <a:gd name="connsiteX8" fmla="*/ 7063817 w 7063817"/>
                  <a:gd name="connsiteY8" fmla="*/ 0 h 3143606"/>
                  <a:gd name="connsiteX0" fmla="*/ 0 w 7063817"/>
                  <a:gd name="connsiteY0" fmla="*/ 3143606 h 3143606"/>
                  <a:gd name="connsiteX1" fmla="*/ 1768980 w 7063817"/>
                  <a:gd name="connsiteY1" fmla="*/ 2981236 h 3143606"/>
                  <a:gd name="connsiteX2" fmla="*/ 2760292 w 7063817"/>
                  <a:gd name="connsiteY2" fmla="*/ 2374484 h 3143606"/>
                  <a:gd name="connsiteX3" fmla="*/ 3725967 w 7063817"/>
                  <a:gd name="connsiteY3" fmla="*/ 1229348 h 3143606"/>
                  <a:gd name="connsiteX4" fmla="*/ 4181096 w 7063817"/>
                  <a:gd name="connsiteY4" fmla="*/ 675355 h 3143606"/>
                  <a:gd name="connsiteX5" fmla="*/ 4473196 w 7063817"/>
                  <a:gd name="connsiteY5" fmla="*/ 392780 h 3143606"/>
                  <a:gd name="connsiteX6" fmla="*/ 4928283 w 7063817"/>
                  <a:gd name="connsiteY6" fmla="*/ 105665 h 3143606"/>
                  <a:gd name="connsiteX7" fmla="*/ 5386818 w 7063817"/>
                  <a:gd name="connsiteY7" fmla="*/ 25608 h 3143606"/>
                  <a:gd name="connsiteX8" fmla="*/ 7063817 w 7063817"/>
                  <a:gd name="connsiteY8" fmla="*/ 0 h 3143606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473196 w 7073342"/>
                  <a:gd name="connsiteY5" fmla="*/ 376905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4928283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386818 w 7073342"/>
                  <a:gd name="connsiteY7" fmla="*/ 9733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437618 w 7073342"/>
                  <a:gd name="connsiteY7" fmla="*/ 25608 h 3127731"/>
                  <a:gd name="connsiteX8" fmla="*/ 7073342 w 7073342"/>
                  <a:gd name="connsiteY8" fmla="*/ 0 h 3127731"/>
                  <a:gd name="connsiteX0" fmla="*/ 0 w 7073342"/>
                  <a:gd name="connsiteY0" fmla="*/ 3127731 h 3127731"/>
                  <a:gd name="connsiteX1" fmla="*/ 1768980 w 7073342"/>
                  <a:gd name="connsiteY1" fmla="*/ 2965361 h 3127731"/>
                  <a:gd name="connsiteX2" fmla="*/ 2760292 w 7073342"/>
                  <a:gd name="connsiteY2" fmla="*/ 2358609 h 3127731"/>
                  <a:gd name="connsiteX3" fmla="*/ 3725967 w 7073342"/>
                  <a:gd name="connsiteY3" fmla="*/ 1213473 h 3127731"/>
                  <a:gd name="connsiteX4" fmla="*/ 4181096 w 7073342"/>
                  <a:gd name="connsiteY4" fmla="*/ 659480 h 3127731"/>
                  <a:gd name="connsiteX5" fmla="*/ 4552571 w 7073342"/>
                  <a:gd name="connsiteY5" fmla="*/ 348330 h 3127731"/>
                  <a:gd name="connsiteX6" fmla="*/ 5020358 w 7073342"/>
                  <a:gd name="connsiteY6" fmla="*/ 89790 h 3127731"/>
                  <a:gd name="connsiteX7" fmla="*/ 5437618 w 7073342"/>
                  <a:gd name="connsiteY7" fmla="*/ 25608 h 3127731"/>
                  <a:gd name="connsiteX8" fmla="*/ 7073342 w 7073342"/>
                  <a:gd name="connsiteY8" fmla="*/ 0 h 3127731"/>
                  <a:gd name="connsiteX0" fmla="*/ 0 w 5437618"/>
                  <a:gd name="connsiteY0" fmla="*/ 3102123 h 3102123"/>
                  <a:gd name="connsiteX1" fmla="*/ 1768980 w 5437618"/>
                  <a:gd name="connsiteY1" fmla="*/ 2939753 h 3102123"/>
                  <a:gd name="connsiteX2" fmla="*/ 2760292 w 5437618"/>
                  <a:gd name="connsiteY2" fmla="*/ 2333001 h 3102123"/>
                  <a:gd name="connsiteX3" fmla="*/ 3725967 w 5437618"/>
                  <a:gd name="connsiteY3" fmla="*/ 1187865 h 3102123"/>
                  <a:gd name="connsiteX4" fmla="*/ 4181096 w 5437618"/>
                  <a:gd name="connsiteY4" fmla="*/ 633872 h 3102123"/>
                  <a:gd name="connsiteX5" fmla="*/ 4552571 w 5437618"/>
                  <a:gd name="connsiteY5" fmla="*/ 322722 h 3102123"/>
                  <a:gd name="connsiteX6" fmla="*/ 5020358 w 5437618"/>
                  <a:gd name="connsiteY6" fmla="*/ 64182 h 3102123"/>
                  <a:gd name="connsiteX7" fmla="*/ 5437618 w 5437618"/>
                  <a:gd name="connsiteY7" fmla="*/ 0 h 3102123"/>
                  <a:gd name="connsiteX0" fmla="*/ 0 w 5437618"/>
                  <a:gd name="connsiteY0" fmla="*/ 3103208 h 3103208"/>
                  <a:gd name="connsiteX1" fmla="*/ 1768980 w 5437618"/>
                  <a:gd name="connsiteY1" fmla="*/ 2940838 h 3103208"/>
                  <a:gd name="connsiteX2" fmla="*/ 2760292 w 5437618"/>
                  <a:gd name="connsiteY2" fmla="*/ 2334086 h 3103208"/>
                  <a:gd name="connsiteX3" fmla="*/ 3725967 w 5437618"/>
                  <a:gd name="connsiteY3" fmla="*/ 1188950 h 3103208"/>
                  <a:gd name="connsiteX4" fmla="*/ 4181096 w 5437618"/>
                  <a:gd name="connsiteY4" fmla="*/ 634957 h 3103208"/>
                  <a:gd name="connsiteX5" fmla="*/ 4552571 w 5437618"/>
                  <a:gd name="connsiteY5" fmla="*/ 323807 h 3103208"/>
                  <a:gd name="connsiteX6" fmla="*/ 5020358 w 5437618"/>
                  <a:gd name="connsiteY6" fmla="*/ 65267 h 3103208"/>
                  <a:gd name="connsiteX7" fmla="*/ 5343145 w 5437618"/>
                  <a:gd name="connsiteY7" fmla="*/ 6307 h 3103208"/>
                  <a:gd name="connsiteX8" fmla="*/ 5437618 w 5437618"/>
                  <a:gd name="connsiteY8" fmla="*/ 1085 h 3103208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5020358 w 6856843"/>
                  <a:gd name="connsiteY6" fmla="*/ 64082 h 3102023"/>
                  <a:gd name="connsiteX7" fmla="*/ 5343145 w 6856843"/>
                  <a:gd name="connsiteY7" fmla="*/ 5122 h 3102023"/>
                  <a:gd name="connsiteX8" fmla="*/ 6856843 w 6856843"/>
                  <a:gd name="connsiteY8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4787520 w 6856843"/>
                  <a:gd name="connsiteY6" fmla="*/ 176572 h 3102023"/>
                  <a:gd name="connsiteX7" fmla="*/ 5020358 w 6856843"/>
                  <a:gd name="connsiteY7" fmla="*/ 64082 h 3102023"/>
                  <a:gd name="connsiteX8" fmla="*/ 5343145 w 6856843"/>
                  <a:gd name="connsiteY8" fmla="*/ 5122 h 3102023"/>
                  <a:gd name="connsiteX9" fmla="*/ 6856843 w 6856843"/>
                  <a:gd name="connsiteY9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725967 w 6856843"/>
                  <a:gd name="connsiteY3" fmla="*/ 1187765 h 3102023"/>
                  <a:gd name="connsiteX4" fmla="*/ 4181096 w 6856843"/>
                  <a:gd name="connsiteY4" fmla="*/ 633772 h 3102023"/>
                  <a:gd name="connsiteX5" fmla="*/ 4552571 w 6856843"/>
                  <a:gd name="connsiteY5" fmla="*/ 322622 h 3102023"/>
                  <a:gd name="connsiteX6" fmla="*/ 4790695 w 6856843"/>
                  <a:gd name="connsiteY6" fmla="*/ 160697 h 3102023"/>
                  <a:gd name="connsiteX7" fmla="*/ 5020358 w 6856843"/>
                  <a:gd name="connsiteY7" fmla="*/ 64082 h 3102023"/>
                  <a:gd name="connsiteX8" fmla="*/ 5343145 w 6856843"/>
                  <a:gd name="connsiteY8" fmla="*/ 5122 h 3102023"/>
                  <a:gd name="connsiteX9" fmla="*/ 6856843 w 6856843"/>
                  <a:gd name="connsiteY9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79420 w 6856843"/>
                  <a:gd name="connsiteY3" fmla="*/ 1487847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11170 w 6856843"/>
                  <a:gd name="connsiteY3" fmla="*/ 1535472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725967 w 6856843"/>
                  <a:gd name="connsiteY4" fmla="*/ 1187765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725967 w 6856843"/>
                  <a:gd name="connsiteY4" fmla="*/ 1187765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571495 w 6856843"/>
                  <a:gd name="connsiteY3" fmla="*/ 1443397 h 3102023"/>
                  <a:gd name="connsiteX4" fmla="*/ 3869945 w 6856843"/>
                  <a:gd name="connsiteY4" fmla="*/ 1017947 h 3102023"/>
                  <a:gd name="connsiteX5" fmla="*/ 4181096 w 6856843"/>
                  <a:gd name="connsiteY5" fmla="*/ 633772 h 3102023"/>
                  <a:gd name="connsiteX6" fmla="*/ 4552571 w 6856843"/>
                  <a:gd name="connsiteY6" fmla="*/ 322622 h 3102023"/>
                  <a:gd name="connsiteX7" fmla="*/ 4790695 w 6856843"/>
                  <a:gd name="connsiteY7" fmla="*/ 160697 h 3102023"/>
                  <a:gd name="connsiteX8" fmla="*/ 5020358 w 6856843"/>
                  <a:gd name="connsiteY8" fmla="*/ 64082 h 3102023"/>
                  <a:gd name="connsiteX9" fmla="*/ 5343145 w 6856843"/>
                  <a:gd name="connsiteY9" fmla="*/ 5122 h 3102023"/>
                  <a:gd name="connsiteX10" fmla="*/ 6856843 w 6856843"/>
                  <a:gd name="connsiteY10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98470 w 6856843"/>
                  <a:gd name="connsiteY3" fmla="*/ 1551347 h 3102023"/>
                  <a:gd name="connsiteX4" fmla="*/ 3571495 w 6856843"/>
                  <a:gd name="connsiteY4" fmla="*/ 1443397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498470 w 6856843"/>
                  <a:gd name="connsiteY3" fmla="*/ 1551347 h 3102023"/>
                  <a:gd name="connsiteX4" fmla="*/ 3571495 w 6856843"/>
                  <a:gd name="connsiteY4" fmla="*/ 1443397 h 3102023"/>
                  <a:gd name="connsiteX5" fmla="*/ 3869945 w 6856843"/>
                  <a:gd name="connsiteY5" fmla="*/ 1017947 h 3102023"/>
                  <a:gd name="connsiteX6" fmla="*/ 4181096 w 6856843"/>
                  <a:gd name="connsiteY6" fmla="*/ 633772 h 3102023"/>
                  <a:gd name="connsiteX7" fmla="*/ 4552571 w 6856843"/>
                  <a:gd name="connsiteY7" fmla="*/ 322622 h 3102023"/>
                  <a:gd name="connsiteX8" fmla="*/ 4790695 w 6856843"/>
                  <a:gd name="connsiteY8" fmla="*/ 160697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98470 w 6856843"/>
                  <a:gd name="connsiteY4" fmla="*/ 1551347 h 3102023"/>
                  <a:gd name="connsiteX5" fmla="*/ 3571495 w 6856843"/>
                  <a:gd name="connsiteY5" fmla="*/ 1443397 h 3102023"/>
                  <a:gd name="connsiteX6" fmla="*/ 3869945 w 6856843"/>
                  <a:gd name="connsiteY6" fmla="*/ 1017947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98470 w 6856843"/>
                  <a:gd name="connsiteY4" fmla="*/ 1551347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571495 w 6856843"/>
                  <a:gd name="connsiteY5" fmla="*/ 14433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041395 w 6856843"/>
                  <a:gd name="connsiteY8" fmla="*/ 805222 h 3102023"/>
                  <a:gd name="connsiteX9" fmla="*/ 4181096 w 6856843"/>
                  <a:gd name="connsiteY9" fmla="*/ 633772 h 3102023"/>
                  <a:gd name="connsiteX10" fmla="*/ 4552571 w 6856843"/>
                  <a:gd name="connsiteY10" fmla="*/ 322622 h 3102023"/>
                  <a:gd name="connsiteX11" fmla="*/ 4790695 w 6856843"/>
                  <a:gd name="connsiteY11" fmla="*/ 160697 h 3102023"/>
                  <a:gd name="connsiteX12" fmla="*/ 5020358 w 6856843"/>
                  <a:gd name="connsiteY12" fmla="*/ 64082 h 3102023"/>
                  <a:gd name="connsiteX13" fmla="*/ 5343145 w 6856843"/>
                  <a:gd name="connsiteY13" fmla="*/ 5122 h 3102023"/>
                  <a:gd name="connsiteX14" fmla="*/ 6856843 w 6856843"/>
                  <a:gd name="connsiteY14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822320 w 6856843"/>
                  <a:gd name="connsiteY6" fmla="*/ 1090972 h 3102023"/>
                  <a:gd name="connsiteX7" fmla="*/ 3869945 w 6856843"/>
                  <a:gd name="connsiteY7" fmla="*/ 1017947 h 3102023"/>
                  <a:gd name="connsiteX8" fmla="*/ 4041395 w 6856843"/>
                  <a:gd name="connsiteY8" fmla="*/ 805222 h 3102023"/>
                  <a:gd name="connsiteX9" fmla="*/ 4181096 w 6856843"/>
                  <a:gd name="connsiteY9" fmla="*/ 633772 h 3102023"/>
                  <a:gd name="connsiteX10" fmla="*/ 4552571 w 6856843"/>
                  <a:gd name="connsiteY10" fmla="*/ 322622 h 3102023"/>
                  <a:gd name="connsiteX11" fmla="*/ 4790695 w 6856843"/>
                  <a:gd name="connsiteY11" fmla="*/ 160697 h 3102023"/>
                  <a:gd name="connsiteX12" fmla="*/ 5020358 w 6856843"/>
                  <a:gd name="connsiteY12" fmla="*/ 64082 h 3102023"/>
                  <a:gd name="connsiteX13" fmla="*/ 5343145 w 6856843"/>
                  <a:gd name="connsiteY13" fmla="*/ 5122 h 3102023"/>
                  <a:gd name="connsiteX14" fmla="*/ 6856843 w 6856843"/>
                  <a:gd name="connsiteY14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822320 w 6856843"/>
                  <a:gd name="connsiteY6" fmla="*/ 1090972 h 3102023"/>
                  <a:gd name="connsiteX7" fmla="*/ 4041395 w 6856843"/>
                  <a:gd name="connsiteY7" fmla="*/ 805222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4041395 w 6856843"/>
                  <a:gd name="connsiteY6" fmla="*/ 805222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041395 w 6856843"/>
                  <a:gd name="connsiteY7" fmla="*/ 805222 h 3102023"/>
                  <a:gd name="connsiteX8" fmla="*/ 4181096 w 6856843"/>
                  <a:gd name="connsiteY8" fmla="*/ 633772 h 3102023"/>
                  <a:gd name="connsiteX9" fmla="*/ 4552571 w 6856843"/>
                  <a:gd name="connsiteY9" fmla="*/ 322622 h 3102023"/>
                  <a:gd name="connsiteX10" fmla="*/ 4790695 w 6856843"/>
                  <a:gd name="connsiteY10" fmla="*/ 160697 h 3102023"/>
                  <a:gd name="connsiteX11" fmla="*/ 5020358 w 6856843"/>
                  <a:gd name="connsiteY11" fmla="*/ 64082 h 3102023"/>
                  <a:gd name="connsiteX12" fmla="*/ 5343145 w 6856843"/>
                  <a:gd name="connsiteY12" fmla="*/ 5122 h 3102023"/>
                  <a:gd name="connsiteX13" fmla="*/ 6856843 w 6856843"/>
                  <a:gd name="connsiteY13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181096 w 6856843"/>
                  <a:gd name="connsiteY7" fmla="*/ 633772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552571 w 6856843"/>
                  <a:gd name="connsiteY8" fmla="*/ 32262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4790695 w 6856843"/>
                  <a:gd name="connsiteY9" fmla="*/ 160697 h 3102023"/>
                  <a:gd name="connsiteX10" fmla="*/ 5020358 w 6856843"/>
                  <a:gd name="connsiteY10" fmla="*/ 64082 h 3102023"/>
                  <a:gd name="connsiteX11" fmla="*/ 5343145 w 6856843"/>
                  <a:gd name="connsiteY11" fmla="*/ 5122 h 3102023"/>
                  <a:gd name="connsiteX12" fmla="*/ 6856843 w 6856843"/>
                  <a:gd name="connsiteY12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5020358 w 6856843"/>
                  <a:gd name="connsiteY9" fmla="*/ 6408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102023 h 3102023"/>
                  <a:gd name="connsiteX1" fmla="*/ 1768980 w 6856843"/>
                  <a:gd name="connsiteY1" fmla="*/ 2939653 h 3102023"/>
                  <a:gd name="connsiteX2" fmla="*/ 2760292 w 6856843"/>
                  <a:gd name="connsiteY2" fmla="*/ 2332901 h 3102023"/>
                  <a:gd name="connsiteX3" fmla="*/ 3139695 w 6856843"/>
                  <a:gd name="connsiteY3" fmla="*/ 1979972 h 3102023"/>
                  <a:gd name="connsiteX4" fmla="*/ 3431795 w 6856843"/>
                  <a:gd name="connsiteY4" fmla="*/ 1586272 h 3102023"/>
                  <a:gd name="connsiteX5" fmla="*/ 3631820 w 6856843"/>
                  <a:gd name="connsiteY5" fmla="*/ 1303697 h 3102023"/>
                  <a:gd name="connsiteX6" fmla="*/ 3968370 w 6856843"/>
                  <a:gd name="connsiteY6" fmla="*/ 840147 h 3102023"/>
                  <a:gd name="connsiteX7" fmla="*/ 4263646 w 6856843"/>
                  <a:gd name="connsiteY7" fmla="*/ 516297 h 3102023"/>
                  <a:gd name="connsiteX8" fmla="*/ 4609721 w 6856843"/>
                  <a:gd name="connsiteY8" fmla="*/ 252772 h 3102023"/>
                  <a:gd name="connsiteX9" fmla="*/ 5112433 w 6856843"/>
                  <a:gd name="connsiteY9" fmla="*/ 70432 h 3102023"/>
                  <a:gd name="connsiteX10" fmla="*/ 5343145 w 6856843"/>
                  <a:gd name="connsiteY10" fmla="*/ 5122 h 3102023"/>
                  <a:gd name="connsiteX11" fmla="*/ 6856843 w 6856843"/>
                  <a:gd name="connsiteY11" fmla="*/ 3075 h 3102023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12433 w 6856843"/>
                  <a:gd name="connsiteY9" fmla="*/ 67357 h 3098948"/>
                  <a:gd name="connsiteX10" fmla="*/ 5387595 w 6856843"/>
                  <a:gd name="connsiteY10" fmla="*/ 30622 h 3098948"/>
                  <a:gd name="connsiteX11" fmla="*/ 6856843 w 6856843"/>
                  <a:gd name="connsiteY11" fmla="*/ 0 h 3098948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12433 w 6856843"/>
                  <a:gd name="connsiteY9" fmla="*/ 67357 h 3098948"/>
                  <a:gd name="connsiteX10" fmla="*/ 6856843 w 6856843"/>
                  <a:gd name="connsiteY10" fmla="*/ 0 h 3098948"/>
                  <a:gd name="connsiteX0" fmla="*/ 0 w 6856843"/>
                  <a:gd name="connsiteY0" fmla="*/ 3098948 h 3098948"/>
                  <a:gd name="connsiteX1" fmla="*/ 1768980 w 6856843"/>
                  <a:gd name="connsiteY1" fmla="*/ 2936578 h 3098948"/>
                  <a:gd name="connsiteX2" fmla="*/ 2760292 w 6856843"/>
                  <a:gd name="connsiteY2" fmla="*/ 2329826 h 3098948"/>
                  <a:gd name="connsiteX3" fmla="*/ 3139695 w 6856843"/>
                  <a:gd name="connsiteY3" fmla="*/ 1976897 h 3098948"/>
                  <a:gd name="connsiteX4" fmla="*/ 3431795 w 6856843"/>
                  <a:gd name="connsiteY4" fmla="*/ 1583197 h 3098948"/>
                  <a:gd name="connsiteX5" fmla="*/ 3631820 w 6856843"/>
                  <a:gd name="connsiteY5" fmla="*/ 1300622 h 3098948"/>
                  <a:gd name="connsiteX6" fmla="*/ 3968370 w 6856843"/>
                  <a:gd name="connsiteY6" fmla="*/ 837072 h 3098948"/>
                  <a:gd name="connsiteX7" fmla="*/ 4263646 w 6856843"/>
                  <a:gd name="connsiteY7" fmla="*/ 513222 h 3098948"/>
                  <a:gd name="connsiteX8" fmla="*/ 4609721 w 6856843"/>
                  <a:gd name="connsiteY8" fmla="*/ 249697 h 3098948"/>
                  <a:gd name="connsiteX9" fmla="*/ 5172758 w 6856843"/>
                  <a:gd name="connsiteY9" fmla="*/ 73707 h 3098948"/>
                  <a:gd name="connsiteX10" fmla="*/ 6856843 w 6856843"/>
                  <a:gd name="connsiteY10" fmla="*/ 0 h 3098948"/>
                  <a:gd name="connsiteX0" fmla="*/ 0 w 6853668"/>
                  <a:gd name="connsiteY0" fmla="*/ 3067198 h 3067198"/>
                  <a:gd name="connsiteX1" fmla="*/ 1768980 w 6853668"/>
                  <a:gd name="connsiteY1" fmla="*/ 2904828 h 3067198"/>
                  <a:gd name="connsiteX2" fmla="*/ 2760292 w 6853668"/>
                  <a:gd name="connsiteY2" fmla="*/ 2298076 h 3067198"/>
                  <a:gd name="connsiteX3" fmla="*/ 3139695 w 6853668"/>
                  <a:gd name="connsiteY3" fmla="*/ 1945147 h 3067198"/>
                  <a:gd name="connsiteX4" fmla="*/ 3431795 w 6853668"/>
                  <a:gd name="connsiteY4" fmla="*/ 1551447 h 3067198"/>
                  <a:gd name="connsiteX5" fmla="*/ 3631820 w 6853668"/>
                  <a:gd name="connsiteY5" fmla="*/ 1268872 h 3067198"/>
                  <a:gd name="connsiteX6" fmla="*/ 3968370 w 6853668"/>
                  <a:gd name="connsiteY6" fmla="*/ 805322 h 3067198"/>
                  <a:gd name="connsiteX7" fmla="*/ 4263646 w 6853668"/>
                  <a:gd name="connsiteY7" fmla="*/ 481472 h 3067198"/>
                  <a:gd name="connsiteX8" fmla="*/ 4609721 w 6853668"/>
                  <a:gd name="connsiteY8" fmla="*/ 217947 h 3067198"/>
                  <a:gd name="connsiteX9" fmla="*/ 5172758 w 6853668"/>
                  <a:gd name="connsiteY9" fmla="*/ 41957 h 3067198"/>
                  <a:gd name="connsiteX10" fmla="*/ 6853668 w 6853668"/>
                  <a:gd name="connsiteY10" fmla="*/ 0 h 3067198"/>
                  <a:gd name="connsiteX0" fmla="*/ 0 w 6853668"/>
                  <a:gd name="connsiteY0" fmla="*/ 3086867 h 3086867"/>
                  <a:gd name="connsiteX1" fmla="*/ 1768980 w 6853668"/>
                  <a:gd name="connsiteY1" fmla="*/ 2924497 h 3086867"/>
                  <a:gd name="connsiteX2" fmla="*/ 2760292 w 6853668"/>
                  <a:gd name="connsiteY2" fmla="*/ 2317745 h 3086867"/>
                  <a:gd name="connsiteX3" fmla="*/ 3139695 w 6853668"/>
                  <a:gd name="connsiteY3" fmla="*/ 1964816 h 3086867"/>
                  <a:gd name="connsiteX4" fmla="*/ 3431795 w 6853668"/>
                  <a:gd name="connsiteY4" fmla="*/ 1571116 h 3086867"/>
                  <a:gd name="connsiteX5" fmla="*/ 3631820 w 6853668"/>
                  <a:gd name="connsiteY5" fmla="*/ 1288541 h 3086867"/>
                  <a:gd name="connsiteX6" fmla="*/ 3968370 w 6853668"/>
                  <a:gd name="connsiteY6" fmla="*/ 824991 h 3086867"/>
                  <a:gd name="connsiteX7" fmla="*/ 4263646 w 6853668"/>
                  <a:gd name="connsiteY7" fmla="*/ 501141 h 3086867"/>
                  <a:gd name="connsiteX8" fmla="*/ 4609721 w 6853668"/>
                  <a:gd name="connsiteY8" fmla="*/ 237616 h 3086867"/>
                  <a:gd name="connsiteX9" fmla="*/ 5172758 w 6853668"/>
                  <a:gd name="connsiteY9" fmla="*/ 61626 h 3086867"/>
                  <a:gd name="connsiteX10" fmla="*/ 6853668 w 6853668"/>
                  <a:gd name="connsiteY10" fmla="*/ 19669 h 3086867"/>
                  <a:gd name="connsiteX0" fmla="*/ 0 w 6853668"/>
                  <a:gd name="connsiteY0" fmla="*/ 3079974 h 3079974"/>
                  <a:gd name="connsiteX1" fmla="*/ 1768980 w 6853668"/>
                  <a:gd name="connsiteY1" fmla="*/ 2917604 h 3079974"/>
                  <a:gd name="connsiteX2" fmla="*/ 2760292 w 6853668"/>
                  <a:gd name="connsiteY2" fmla="*/ 2310852 h 3079974"/>
                  <a:gd name="connsiteX3" fmla="*/ 3139695 w 6853668"/>
                  <a:gd name="connsiteY3" fmla="*/ 1957923 h 3079974"/>
                  <a:gd name="connsiteX4" fmla="*/ 3431795 w 6853668"/>
                  <a:gd name="connsiteY4" fmla="*/ 1564223 h 3079974"/>
                  <a:gd name="connsiteX5" fmla="*/ 3631820 w 6853668"/>
                  <a:gd name="connsiteY5" fmla="*/ 1281648 h 3079974"/>
                  <a:gd name="connsiteX6" fmla="*/ 3968370 w 6853668"/>
                  <a:gd name="connsiteY6" fmla="*/ 818098 h 3079974"/>
                  <a:gd name="connsiteX7" fmla="*/ 4263646 w 6853668"/>
                  <a:gd name="connsiteY7" fmla="*/ 494248 h 3079974"/>
                  <a:gd name="connsiteX8" fmla="*/ 4609721 w 6853668"/>
                  <a:gd name="connsiteY8" fmla="*/ 230723 h 3079974"/>
                  <a:gd name="connsiteX9" fmla="*/ 5172758 w 6853668"/>
                  <a:gd name="connsiteY9" fmla="*/ 54733 h 3079974"/>
                  <a:gd name="connsiteX10" fmla="*/ 6853668 w 6853668"/>
                  <a:gd name="connsiteY10" fmla="*/ 12776 h 3079974"/>
                  <a:gd name="connsiteX0" fmla="*/ 0 w 6888593"/>
                  <a:gd name="connsiteY0" fmla="*/ 3105282 h 3105282"/>
                  <a:gd name="connsiteX1" fmla="*/ 1768980 w 6888593"/>
                  <a:gd name="connsiteY1" fmla="*/ 2942912 h 3105282"/>
                  <a:gd name="connsiteX2" fmla="*/ 2760292 w 6888593"/>
                  <a:gd name="connsiteY2" fmla="*/ 2336160 h 3105282"/>
                  <a:gd name="connsiteX3" fmla="*/ 3139695 w 6888593"/>
                  <a:gd name="connsiteY3" fmla="*/ 1983231 h 3105282"/>
                  <a:gd name="connsiteX4" fmla="*/ 3431795 w 6888593"/>
                  <a:gd name="connsiteY4" fmla="*/ 1589531 h 3105282"/>
                  <a:gd name="connsiteX5" fmla="*/ 3631820 w 6888593"/>
                  <a:gd name="connsiteY5" fmla="*/ 1306956 h 3105282"/>
                  <a:gd name="connsiteX6" fmla="*/ 3968370 w 6888593"/>
                  <a:gd name="connsiteY6" fmla="*/ 843406 h 3105282"/>
                  <a:gd name="connsiteX7" fmla="*/ 4263646 w 6888593"/>
                  <a:gd name="connsiteY7" fmla="*/ 519556 h 3105282"/>
                  <a:gd name="connsiteX8" fmla="*/ 4609721 w 6888593"/>
                  <a:gd name="connsiteY8" fmla="*/ 256031 h 3105282"/>
                  <a:gd name="connsiteX9" fmla="*/ 5172758 w 6888593"/>
                  <a:gd name="connsiteY9" fmla="*/ 80041 h 3105282"/>
                  <a:gd name="connsiteX10" fmla="*/ 6888593 w 6888593"/>
                  <a:gd name="connsiteY10" fmla="*/ 9509 h 3105282"/>
                  <a:gd name="connsiteX0" fmla="*/ 0 w 6888593"/>
                  <a:gd name="connsiteY0" fmla="*/ 3095773 h 3095773"/>
                  <a:gd name="connsiteX1" fmla="*/ 1768980 w 6888593"/>
                  <a:gd name="connsiteY1" fmla="*/ 2933403 h 3095773"/>
                  <a:gd name="connsiteX2" fmla="*/ 2760292 w 6888593"/>
                  <a:gd name="connsiteY2" fmla="*/ 2326651 h 3095773"/>
                  <a:gd name="connsiteX3" fmla="*/ 3139695 w 6888593"/>
                  <a:gd name="connsiteY3" fmla="*/ 1973722 h 3095773"/>
                  <a:gd name="connsiteX4" fmla="*/ 3431795 w 6888593"/>
                  <a:gd name="connsiteY4" fmla="*/ 1580022 h 3095773"/>
                  <a:gd name="connsiteX5" fmla="*/ 3631820 w 6888593"/>
                  <a:gd name="connsiteY5" fmla="*/ 1297447 h 3095773"/>
                  <a:gd name="connsiteX6" fmla="*/ 3968370 w 6888593"/>
                  <a:gd name="connsiteY6" fmla="*/ 833897 h 3095773"/>
                  <a:gd name="connsiteX7" fmla="*/ 4263646 w 6888593"/>
                  <a:gd name="connsiteY7" fmla="*/ 510047 h 3095773"/>
                  <a:gd name="connsiteX8" fmla="*/ 4609721 w 6888593"/>
                  <a:gd name="connsiteY8" fmla="*/ 246522 h 3095773"/>
                  <a:gd name="connsiteX9" fmla="*/ 5172758 w 6888593"/>
                  <a:gd name="connsiteY9" fmla="*/ 70532 h 3095773"/>
                  <a:gd name="connsiteX10" fmla="*/ 6888593 w 6888593"/>
                  <a:gd name="connsiteY10" fmla="*/ 0 h 3095773"/>
                  <a:gd name="connsiteX0" fmla="*/ 0 w 6825093"/>
                  <a:gd name="connsiteY0" fmla="*/ 3054498 h 3054498"/>
                  <a:gd name="connsiteX1" fmla="*/ 1768980 w 6825093"/>
                  <a:gd name="connsiteY1" fmla="*/ 2892128 h 3054498"/>
                  <a:gd name="connsiteX2" fmla="*/ 2760292 w 6825093"/>
                  <a:gd name="connsiteY2" fmla="*/ 2285376 h 3054498"/>
                  <a:gd name="connsiteX3" fmla="*/ 3139695 w 6825093"/>
                  <a:gd name="connsiteY3" fmla="*/ 1932447 h 3054498"/>
                  <a:gd name="connsiteX4" fmla="*/ 3431795 w 6825093"/>
                  <a:gd name="connsiteY4" fmla="*/ 1538747 h 3054498"/>
                  <a:gd name="connsiteX5" fmla="*/ 3631820 w 6825093"/>
                  <a:gd name="connsiteY5" fmla="*/ 1256172 h 3054498"/>
                  <a:gd name="connsiteX6" fmla="*/ 3968370 w 6825093"/>
                  <a:gd name="connsiteY6" fmla="*/ 792622 h 3054498"/>
                  <a:gd name="connsiteX7" fmla="*/ 4263646 w 6825093"/>
                  <a:gd name="connsiteY7" fmla="*/ 468772 h 3054498"/>
                  <a:gd name="connsiteX8" fmla="*/ 4609721 w 6825093"/>
                  <a:gd name="connsiteY8" fmla="*/ 205247 h 3054498"/>
                  <a:gd name="connsiteX9" fmla="*/ 5172758 w 6825093"/>
                  <a:gd name="connsiteY9" fmla="*/ 29257 h 3054498"/>
                  <a:gd name="connsiteX10" fmla="*/ 6825093 w 6825093"/>
                  <a:gd name="connsiteY10" fmla="*/ 0 h 3054498"/>
                  <a:gd name="connsiteX0" fmla="*/ 0 w 6825093"/>
                  <a:gd name="connsiteY0" fmla="*/ 3058264 h 3058264"/>
                  <a:gd name="connsiteX1" fmla="*/ 1768980 w 6825093"/>
                  <a:gd name="connsiteY1" fmla="*/ 2895894 h 3058264"/>
                  <a:gd name="connsiteX2" fmla="*/ 2760292 w 6825093"/>
                  <a:gd name="connsiteY2" fmla="*/ 2289142 h 3058264"/>
                  <a:gd name="connsiteX3" fmla="*/ 3139695 w 6825093"/>
                  <a:gd name="connsiteY3" fmla="*/ 1936213 h 3058264"/>
                  <a:gd name="connsiteX4" fmla="*/ 3431795 w 6825093"/>
                  <a:gd name="connsiteY4" fmla="*/ 1542513 h 3058264"/>
                  <a:gd name="connsiteX5" fmla="*/ 3631820 w 6825093"/>
                  <a:gd name="connsiteY5" fmla="*/ 1259938 h 3058264"/>
                  <a:gd name="connsiteX6" fmla="*/ 3968370 w 6825093"/>
                  <a:gd name="connsiteY6" fmla="*/ 796388 h 3058264"/>
                  <a:gd name="connsiteX7" fmla="*/ 4263646 w 6825093"/>
                  <a:gd name="connsiteY7" fmla="*/ 472538 h 3058264"/>
                  <a:gd name="connsiteX8" fmla="*/ 4609721 w 6825093"/>
                  <a:gd name="connsiteY8" fmla="*/ 209013 h 3058264"/>
                  <a:gd name="connsiteX9" fmla="*/ 5172758 w 6825093"/>
                  <a:gd name="connsiteY9" fmla="*/ 33023 h 3058264"/>
                  <a:gd name="connsiteX10" fmla="*/ 6825093 w 6825093"/>
                  <a:gd name="connsiteY10" fmla="*/ 3766 h 3058264"/>
                  <a:gd name="connsiteX0" fmla="*/ 0 w 6825093"/>
                  <a:gd name="connsiteY0" fmla="*/ 3062234 h 3062234"/>
                  <a:gd name="connsiteX1" fmla="*/ 1768980 w 6825093"/>
                  <a:gd name="connsiteY1" fmla="*/ 2899864 h 3062234"/>
                  <a:gd name="connsiteX2" fmla="*/ 2760292 w 6825093"/>
                  <a:gd name="connsiteY2" fmla="*/ 2293112 h 3062234"/>
                  <a:gd name="connsiteX3" fmla="*/ 3139695 w 6825093"/>
                  <a:gd name="connsiteY3" fmla="*/ 1940183 h 3062234"/>
                  <a:gd name="connsiteX4" fmla="*/ 3431795 w 6825093"/>
                  <a:gd name="connsiteY4" fmla="*/ 1546483 h 3062234"/>
                  <a:gd name="connsiteX5" fmla="*/ 3631820 w 6825093"/>
                  <a:gd name="connsiteY5" fmla="*/ 1263908 h 3062234"/>
                  <a:gd name="connsiteX6" fmla="*/ 3968370 w 6825093"/>
                  <a:gd name="connsiteY6" fmla="*/ 800358 h 3062234"/>
                  <a:gd name="connsiteX7" fmla="*/ 4263646 w 6825093"/>
                  <a:gd name="connsiteY7" fmla="*/ 476508 h 3062234"/>
                  <a:gd name="connsiteX8" fmla="*/ 4609721 w 6825093"/>
                  <a:gd name="connsiteY8" fmla="*/ 212983 h 3062234"/>
                  <a:gd name="connsiteX9" fmla="*/ 5172758 w 6825093"/>
                  <a:gd name="connsiteY9" fmla="*/ 24293 h 3062234"/>
                  <a:gd name="connsiteX10" fmla="*/ 6825093 w 6825093"/>
                  <a:gd name="connsiteY10" fmla="*/ 7736 h 3062234"/>
                  <a:gd name="connsiteX0" fmla="*/ 0 w 6825093"/>
                  <a:gd name="connsiteY0" fmla="*/ 3058006 h 3058006"/>
                  <a:gd name="connsiteX1" fmla="*/ 1768980 w 6825093"/>
                  <a:gd name="connsiteY1" fmla="*/ 2895636 h 3058006"/>
                  <a:gd name="connsiteX2" fmla="*/ 2760292 w 6825093"/>
                  <a:gd name="connsiteY2" fmla="*/ 2288884 h 3058006"/>
                  <a:gd name="connsiteX3" fmla="*/ 3139695 w 6825093"/>
                  <a:gd name="connsiteY3" fmla="*/ 1935955 h 3058006"/>
                  <a:gd name="connsiteX4" fmla="*/ 3431795 w 6825093"/>
                  <a:gd name="connsiteY4" fmla="*/ 1542255 h 3058006"/>
                  <a:gd name="connsiteX5" fmla="*/ 3631820 w 6825093"/>
                  <a:gd name="connsiteY5" fmla="*/ 1259680 h 3058006"/>
                  <a:gd name="connsiteX6" fmla="*/ 3968370 w 6825093"/>
                  <a:gd name="connsiteY6" fmla="*/ 796130 h 3058006"/>
                  <a:gd name="connsiteX7" fmla="*/ 4263646 w 6825093"/>
                  <a:gd name="connsiteY7" fmla="*/ 472280 h 3058006"/>
                  <a:gd name="connsiteX8" fmla="*/ 4609721 w 6825093"/>
                  <a:gd name="connsiteY8" fmla="*/ 208755 h 3058006"/>
                  <a:gd name="connsiteX9" fmla="*/ 5172758 w 6825093"/>
                  <a:gd name="connsiteY9" fmla="*/ 20065 h 3058006"/>
                  <a:gd name="connsiteX10" fmla="*/ 6825093 w 6825093"/>
                  <a:gd name="connsiteY10" fmla="*/ 3508 h 3058006"/>
                  <a:gd name="connsiteX0" fmla="*/ 0 w 6825093"/>
                  <a:gd name="connsiteY0" fmla="*/ 3058006 h 3058006"/>
                  <a:gd name="connsiteX1" fmla="*/ 1768980 w 6825093"/>
                  <a:gd name="connsiteY1" fmla="*/ 2895636 h 3058006"/>
                  <a:gd name="connsiteX2" fmla="*/ 2760292 w 6825093"/>
                  <a:gd name="connsiteY2" fmla="*/ 2288884 h 3058006"/>
                  <a:gd name="connsiteX3" fmla="*/ 3139695 w 6825093"/>
                  <a:gd name="connsiteY3" fmla="*/ 1935955 h 3058006"/>
                  <a:gd name="connsiteX4" fmla="*/ 3431795 w 6825093"/>
                  <a:gd name="connsiteY4" fmla="*/ 1542255 h 3058006"/>
                  <a:gd name="connsiteX5" fmla="*/ 3631820 w 6825093"/>
                  <a:gd name="connsiteY5" fmla="*/ 1259680 h 3058006"/>
                  <a:gd name="connsiteX6" fmla="*/ 3968370 w 6825093"/>
                  <a:gd name="connsiteY6" fmla="*/ 796130 h 3058006"/>
                  <a:gd name="connsiteX7" fmla="*/ 4333496 w 6825093"/>
                  <a:gd name="connsiteY7" fmla="*/ 450055 h 3058006"/>
                  <a:gd name="connsiteX8" fmla="*/ 4609721 w 6825093"/>
                  <a:gd name="connsiteY8" fmla="*/ 208755 h 3058006"/>
                  <a:gd name="connsiteX9" fmla="*/ 5172758 w 6825093"/>
                  <a:gd name="connsiteY9" fmla="*/ 20065 h 3058006"/>
                  <a:gd name="connsiteX10" fmla="*/ 6825093 w 6825093"/>
                  <a:gd name="connsiteY10" fmla="*/ 3508 h 3058006"/>
                  <a:gd name="connsiteX0" fmla="*/ 0 w 6825093"/>
                  <a:gd name="connsiteY0" fmla="*/ 3061360 h 3061360"/>
                  <a:gd name="connsiteX1" fmla="*/ 1768980 w 6825093"/>
                  <a:gd name="connsiteY1" fmla="*/ 2898990 h 3061360"/>
                  <a:gd name="connsiteX2" fmla="*/ 2760292 w 6825093"/>
                  <a:gd name="connsiteY2" fmla="*/ 2292238 h 3061360"/>
                  <a:gd name="connsiteX3" fmla="*/ 3139695 w 6825093"/>
                  <a:gd name="connsiteY3" fmla="*/ 1939309 h 3061360"/>
                  <a:gd name="connsiteX4" fmla="*/ 3431795 w 6825093"/>
                  <a:gd name="connsiteY4" fmla="*/ 1545609 h 3061360"/>
                  <a:gd name="connsiteX5" fmla="*/ 3631820 w 6825093"/>
                  <a:gd name="connsiteY5" fmla="*/ 1263034 h 3061360"/>
                  <a:gd name="connsiteX6" fmla="*/ 3968370 w 6825093"/>
                  <a:gd name="connsiteY6" fmla="*/ 799484 h 3061360"/>
                  <a:gd name="connsiteX7" fmla="*/ 4333496 w 6825093"/>
                  <a:gd name="connsiteY7" fmla="*/ 453409 h 3061360"/>
                  <a:gd name="connsiteX8" fmla="*/ 4692271 w 6825093"/>
                  <a:gd name="connsiteY8" fmla="*/ 196234 h 3061360"/>
                  <a:gd name="connsiteX9" fmla="*/ 5172758 w 6825093"/>
                  <a:gd name="connsiteY9" fmla="*/ 23419 h 3061360"/>
                  <a:gd name="connsiteX10" fmla="*/ 6825093 w 6825093"/>
                  <a:gd name="connsiteY10" fmla="*/ 6862 h 3061360"/>
                  <a:gd name="connsiteX0" fmla="*/ 0 w 6825093"/>
                  <a:gd name="connsiteY0" fmla="*/ 3061360 h 3061360"/>
                  <a:gd name="connsiteX1" fmla="*/ 1768980 w 6825093"/>
                  <a:gd name="connsiteY1" fmla="*/ 2898990 h 3061360"/>
                  <a:gd name="connsiteX2" fmla="*/ 2760292 w 6825093"/>
                  <a:gd name="connsiteY2" fmla="*/ 2292238 h 3061360"/>
                  <a:gd name="connsiteX3" fmla="*/ 3139695 w 6825093"/>
                  <a:gd name="connsiteY3" fmla="*/ 1939309 h 3061360"/>
                  <a:gd name="connsiteX4" fmla="*/ 3431795 w 6825093"/>
                  <a:gd name="connsiteY4" fmla="*/ 1545609 h 3061360"/>
                  <a:gd name="connsiteX5" fmla="*/ 3631820 w 6825093"/>
                  <a:gd name="connsiteY5" fmla="*/ 1263034 h 3061360"/>
                  <a:gd name="connsiteX6" fmla="*/ 3968370 w 6825093"/>
                  <a:gd name="connsiteY6" fmla="*/ 799484 h 3061360"/>
                  <a:gd name="connsiteX7" fmla="*/ 4333496 w 6825093"/>
                  <a:gd name="connsiteY7" fmla="*/ 453409 h 3061360"/>
                  <a:gd name="connsiteX8" fmla="*/ 4692271 w 6825093"/>
                  <a:gd name="connsiteY8" fmla="*/ 196234 h 3061360"/>
                  <a:gd name="connsiteX9" fmla="*/ 5172758 w 6825093"/>
                  <a:gd name="connsiteY9" fmla="*/ 23419 h 3061360"/>
                  <a:gd name="connsiteX10" fmla="*/ 6825093 w 6825093"/>
                  <a:gd name="connsiteY10" fmla="*/ 6862 h 3061360"/>
                  <a:gd name="connsiteX0" fmla="*/ 0 w 6825093"/>
                  <a:gd name="connsiteY0" fmla="*/ 3062742 h 3062742"/>
                  <a:gd name="connsiteX1" fmla="*/ 1768980 w 6825093"/>
                  <a:gd name="connsiteY1" fmla="*/ 2900372 h 3062742"/>
                  <a:gd name="connsiteX2" fmla="*/ 2760292 w 6825093"/>
                  <a:gd name="connsiteY2" fmla="*/ 2293620 h 3062742"/>
                  <a:gd name="connsiteX3" fmla="*/ 3139695 w 6825093"/>
                  <a:gd name="connsiteY3" fmla="*/ 1940691 h 3062742"/>
                  <a:gd name="connsiteX4" fmla="*/ 3431795 w 6825093"/>
                  <a:gd name="connsiteY4" fmla="*/ 1546991 h 3062742"/>
                  <a:gd name="connsiteX5" fmla="*/ 3631820 w 6825093"/>
                  <a:gd name="connsiteY5" fmla="*/ 1264416 h 3062742"/>
                  <a:gd name="connsiteX6" fmla="*/ 3968370 w 6825093"/>
                  <a:gd name="connsiteY6" fmla="*/ 800866 h 3062742"/>
                  <a:gd name="connsiteX7" fmla="*/ 4333496 w 6825093"/>
                  <a:gd name="connsiteY7" fmla="*/ 454791 h 3062742"/>
                  <a:gd name="connsiteX8" fmla="*/ 4692271 w 6825093"/>
                  <a:gd name="connsiteY8" fmla="*/ 197616 h 3062742"/>
                  <a:gd name="connsiteX9" fmla="*/ 5534708 w 6825093"/>
                  <a:gd name="connsiteY9" fmla="*/ 21626 h 3062742"/>
                  <a:gd name="connsiteX10" fmla="*/ 6825093 w 6825093"/>
                  <a:gd name="connsiteY10" fmla="*/ 8244 h 3062742"/>
                  <a:gd name="connsiteX0" fmla="*/ 0 w 6850493"/>
                  <a:gd name="connsiteY0" fmla="*/ 3079599 h 3079599"/>
                  <a:gd name="connsiteX1" fmla="*/ 1768980 w 6850493"/>
                  <a:gd name="connsiteY1" fmla="*/ 2917229 h 3079599"/>
                  <a:gd name="connsiteX2" fmla="*/ 2760292 w 6850493"/>
                  <a:gd name="connsiteY2" fmla="*/ 2310477 h 3079599"/>
                  <a:gd name="connsiteX3" fmla="*/ 3139695 w 6850493"/>
                  <a:gd name="connsiteY3" fmla="*/ 1957548 h 3079599"/>
                  <a:gd name="connsiteX4" fmla="*/ 3431795 w 6850493"/>
                  <a:gd name="connsiteY4" fmla="*/ 1563848 h 3079599"/>
                  <a:gd name="connsiteX5" fmla="*/ 3631820 w 6850493"/>
                  <a:gd name="connsiteY5" fmla="*/ 1281273 h 3079599"/>
                  <a:gd name="connsiteX6" fmla="*/ 3968370 w 6850493"/>
                  <a:gd name="connsiteY6" fmla="*/ 817723 h 3079599"/>
                  <a:gd name="connsiteX7" fmla="*/ 4333496 w 6850493"/>
                  <a:gd name="connsiteY7" fmla="*/ 471648 h 3079599"/>
                  <a:gd name="connsiteX8" fmla="*/ 4692271 w 6850493"/>
                  <a:gd name="connsiteY8" fmla="*/ 214473 h 3079599"/>
                  <a:gd name="connsiteX9" fmla="*/ 5534708 w 6850493"/>
                  <a:gd name="connsiteY9" fmla="*/ 38483 h 3079599"/>
                  <a:gd name="connsiteX10" fmla="*/ 6850493 w 6850493"/>
                  <a:gd name="connsiteY10" fmla="*/ 2876 h 3079599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34708 w 6850493"/>
                  <a:gd name="connsiteY9" fmla="*/ 3560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12483 w 6850493"/>
                  <a:gd name="connsiteY9" fmla="*/ 2290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139695 w 6850493"/>
                  <a:gd name="connsiteY3" fmla="*/ 1954672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431795 w 6850493"/>
                  <a:gd name="connsiteY4" fmla="*/ 15609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2760292 w 6850493"/>
                  <a:gd name="connsiteY2" fmla="*/ 2307601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215895 w 6850493"/>
                  <a:gd name="connsiteY3" fmla="*/ 18308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507995 w 6850493"/>
                  <a:gd name="connsiteY4" fmla="*/ 1421272 h 3076723"/>
                  <a:gd name="connsiteX5" fmla="*/ 3631820 w 6850493"/>
                  <a:gd name="connsiteY5" fmla="*/ 1278397 h 3076723"/>
                  <a:gd name="connsiteX6" fmla="*/ 3968370 w 6850493"/>
                  <a:gd name="connsiteY6" fmla="*/ 814847 h 3076723"/>
                  <a:gd name="connsiteX7" fmla="*/ 4333496 w 6850493"/>
                  <a:gd name="connsiteY7" fmla="*/ 468772 h 3076723"/>
                  <a:gd name="connsiteX8" fmla="*/ 4692271 w 6850493"/>
                  <a:gd name="connsiteY8" fmla="*/ 211597 h 3076723"/>
                  <a:gd name="connsiteX9" fmla="*/ 5569633 w 6850493"/>
                  <a:gd name="connsiteY9" fmla="*/ 26082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25445 w 6850493"/>
                  <a:gd name="connsiteY3" fmla="*/ 155144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8470 w 6850493"/>
                  <a:gd name="connsiteY3" fmla="*/ 1481597 h 3076723"/>
                  <a:gd name="connsiteX4" fmla="*/ 3631820 w 6850493"/>
                  <a:gd name="connsiteY4" fmla="*/ 1278397 h 3076723"/>
                  <a:gd name="connsiteX5" fmla="*/ 3968370 w 6850493"/>
                  <a:gd name="connsiteY5" fmla="*/ 814847 h 3076723"/>
                  <a:gd name="connsiteX6" fmla="*/ 4333496 w 6850493"/>
                  <a:gd name="connsiteY6" fmla="*/ 468772 h 3076723"/>
                  <a:gd name="connsiteX7" fmla="*/ 4692271 w 6850493"/>
                  <a:gd name="connsiteY7" fmla="*/ 211597 h 3076723"/>
                  <a:gd name="connsiteX8" fmla="*/ 5569633 w 6850493"/>
                  <a:gd name="connsiteY8" fmla="*/ 26082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631820 w 6850493"/>
                  <a:gd name="connsiteY3" fmla="*/ 1278397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68370 w 6850493"/>
                  <a:gd name="connsiteY4" fmla="*/ 81484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4570 w 6850493"/>
                  <a:gd name="connsiteY4" fmla="*/ 770397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333496 w 6850493"/>
                  <a:gd name="connsiteY5" fmla="*/ 4687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692271 w 6850493"/>
                  <a:gd name="connsiteY6" fmla="*/ 2115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41395 w 6850493"/>
                  <a:gd name="connsiteY4" fmla="*/ 7545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4000120 w 6850493"/>
                  <a:gd name="connsiteY4" fmla="*/ 779922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501771 w 6850493"/>
                  <a:gd name="connsiteY5" fmla="*/ 329072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54196 w 6850493"/>
                  <a:gd name="connsiteY6" fmla="*/ 14174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6 w 6850493"/>
                  <a:gd name="connsiteY5" fmla="*/ 294147 h 3076723"/>
                  <a:gd name="connsiteX6" fmla="*/ 4889121 w 6850493"/>
                  <a:gd name="connsiteY6" fmla="*/ 877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673221 w 6850493"/>
                  <a:gd name="connsiteY5" fmla="*/ 205247 h 3076723"/>
                  <a:gd name="connsiteX6" fmla="*/ 4889121 w 6850493"/>
                  <a:gd name="connsiteY6" fmla="*/ 877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673221 w 6850493"/>
                  <a:gd name="connsiteY5" fmla="*/ 20524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790696 w 6850493"/>
                  <a:gd name="connsiteY5" fmla="*/ 160797 h 3076723"/>
                  <a:gd name="connsiteX6" fmla="*/ 5569633 w 6850493"/>
                  <a:gd name="connsiteY6" fmla="*/ 2608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333495 w 6850493"/>
                  <a:gd name="connsiteY5" fmla="*/ 421146 h 3076723"/>
                  <a:gd name="connsiteX6" fmla="*/ 4790696 w 6850493"/>
                  <a:gd name="connsiteY6" fmla="*/ 1607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5 w 6850493"/>
                  <a:gd name="connsiteY5" fmla="*/ 329071 h 3076723"/>
                  <a:gd name="connsiteX6" fmla="*/ 4790696 w 6850493"/>
                  <a:gd name="connsiteY6" fmla="*/ 160797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90595 w 6850493"/>
                  <a:gd name="connsiteY4" fmla="*/ 75769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07995 w 6850493"/>
                  <a:gd name="connsiteY3" fmla="*/ 1433972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33445 w 6850493"/>
                  <a:gd name="connsiteY4" fmla="*/ 903747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485895 w 6850493"/>
                  <a:gd name="connsiteY5" fmla="*/ 329071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847845 w 6850493"/>
                  <a:gd name="connsiteY5" fmla="*/ 154446 h 3076723"/>
                  <a:gd name="connsiteX6" fmla="*/ 4908171 w 6850493"/>
                  <a:gd name="connsiteY6" fmla="*/ 138572 h 3076723"/>
                  <a:gd name="connsiteX7" fmla="*/ 5569633 w 6850493"/>
                  <a:gd name="connsiteY7" fmla="*/ 26082 h 3076723"/>
                  <a:gd name="connsiteX8" fmla="*/ 6850493 w 6850493"/>
                  <a:gd name="connsiteY8" fmla="*/ 0 h 3076723"/>
                  <a:gd name="connsiteX0" fmla="*/ 0 w 6850493"/>
                  <a:gd name="connsiteY0" fmla="*/ 3076810 h 3076810"/>
                  <a:gd name="connsiteX1" fmla="*/ 1768980 w 6850493"/>
                  <a:gd name="connsiteY1" fmla="*/ 2914440 h 3076810"/>
                  <a:gd name="connsiteX2" fmla="*/ 3001592 w 6850493"/>
                  <a:gd name="connsiteY2" fmla="*/ 2094963 h 3076810"/>
                  <a:gd name="connsiteX3" fmla="*/ 3530220 w 6850493"/>
                  <a:gd name="connsiteY3" fmla="*/ 1443584 h 3076810"/>
                  <a:gd name="connsiteX4" fmla="*/ 4171570 w 6850493"/>
                  <a:gd name="connsiteY4" fmla="*/ 627609 h 3076810"/>
                  <a:gd name="connsiteX5" fmla="*/ 4847845 w 6850493"/>
                  <a:gd name="connsiteY5" fmla="*/ 154533 h 3076810"/>
                  <a:gd name="connsiteX6" fmla="*/ 5247896 w 6850493"/>
                  <a:gd name="connsiteY6" fmla="*/ 62459 h 3076810"/>
                  <a:gd name="connsiteX7" fmla="*/ 5569633 w 6850493"/>
                  <a:gd name="connsiteY7" fmla="*/ 26169 h 3076810"/>
                  <a:gd name="connsiteX8" fmla="*/ 6850493 w 6850493"/>
                  <a:gd name="connsiteY8" fmla="*/ 87 h 3076810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1570 w 6850493"/>
                  <a:gd name="connsiteY4" fmla="*/ 6275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174745 w 6850493"/>
                  <a:gd name="connsiteY4" fmla="*/ 6529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847845 w 6850493"/>
                  <a:gd name="connsiteY5" fmla="*/ 15444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247896 w 6850493"/>
                  <a:gd name="connsiteY6" fmla="*/ 62372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383627 w 6850493"/>
                  <a:gd name="connsiteY6" fmla="*/ 38559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383627 w 6850493"/>
                  <a:gd name="connsiteY6" fmla="*/ 38559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4053301 w 6850493"/>
                  <a:gd name="connsiteY4" fmla="*/ 767222 h 3076723"/>
                  <a:gd name="connsiteX5" fmla="*/ 4709733 w 6850493"/>
                  <a:gd name="connsiteY5" fmla="*/ 211596 h 3076723"/>
                  <a:gd name="connsiteX6" fmla="*/ 5652708 w 6850493"/>
                  <a:gd name="connsiteY6" fmla="*/ 21890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815970 w 6850493"/>
                  <a:gd name="connsiteY4" fmla="*/ 1033921 h 3076723"/>
                  <a:gd name="connsiteX5" fmla="*/ 4053301 w 6850493"/>
                  <a:gd name="connsiteY5" fmla="*/ 7672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053301 w 6850493"/>
                  <a:gd name="connsiteY5" fmla="*/ 7672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709733 w 6850493"/>
                  <a:gd name="connsiteY6" fmla="*/ 21159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4925633 w 6850493"/>
                  <a:gd name="connsiteY6" fmla="*/ 1290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4220 w 6850493"/>
                  <a:gd name="connsiteY4" fmla="*/ 1106946 h 3076723"/>
                  <a:gd name="connsiteX5" fmla="*/ 4256501 w 6850493"/>
                  <a:gd name="connsiteY5" fmla="*/ 576722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256501 w 6850493"/>
                  <a:gd name="connsiteY5" fmla="*/ 576722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0408 w 6850493"/>
                  <a:gd name="connsiteY6" fmla="*/ 106821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652708 w 6850493"/>
                  <a:gd name="connsiteY6" fmla="*/ 21890 h 3076723"/>
                  <a:gd name="connsiteX7" fmla="*/ 6850493 w 6850493"/>
                  <a:gd name="connsiteY7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09770 w 6850493"/>
                  <a:gd name="connsiteY6" fmla="*/ 1671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927095 w 6850493"/>
                  <a:gd name="connsiteY4" fmla="*/ 916446 h 3076723"/>
                  <a:gd name="connsiteX5" fmla="*/ 4456526 w 6850493"/>
                  <a:gd name="connsiteY5" fmla="*/ 376697 h 3076723"/>
                  <a:gd name="connsiteX6" fmla="*/ 5038345 w 6850493"/>
                  <a:gd name="connsiteY6" fmla="*/ 909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456526 w 6850493"/>
                  <a:gd name="connsiteY5" fmla="*/ 376697 h 3076723"/>
                  <a:gd name="connsiteX6" fmla="*/ 5038345 w 6850493"/>
                  <a:gd name="connsiteY6" fmla="*/ 90946 h 3076723"/>
                  <a:gd name="connsiteX7" fmla="*/ 5652708 w 6850493"/>
                  <a:gd name="connsiteY7" fmla="*/ 21890 h 3076723"/>
                  <a:gd name="connsiteX8" fmla="*/ 6850493 w 6850493"/>
                  <a:gd name="connsiteY8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101720 w 6850493"/>
                  <a:gd name="connsiteY5" fmla="*/ 71324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81045 w 6850493"/>
                  <a:gd name="connsiteY4" fmla="*/ 1081546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30220 w 6850493"/>
                  <a:gd name="connsiteY3" fmla="*/ 14434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111245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65671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38345 w 6850493"/>
                  <a:gd name="connsiteY7" fmla="*/ 909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28695 w 6850493"/>
                  <a:gd name="connsiteY5" fmla="*/ 757696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68345 w 6850493"/>
                  <a:gd name="connsiteY4" fmla="*/ 10561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50920 w 6850493"/>
                  <a:gd name="connsiteY5" fmla="*/ 7545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456526 w 6850493"/>
                  <a:gd name="connsiteY6" fmla="*/ 376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095370 w 6850493"/>
                  <a:gd name="connsiteY5" fmla="*/ 6910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108070 w 6850493"/>
                  <a:gd name="connsiteY5" fmla="*/ 6910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219195 w 6850493"/>
                  <a:gd name="connsiteY5" fmla="*/ 5767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219195 w 6850493"/>
                  <a:gd name="connsiteY5" fmla="*/ 5767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495295 w 6850493"/>
                  <a:gd name="connsiteY3" fmla="*/ 1456197 h 3076723"/>
                  <a:gd name="connsiteX4" fmla="*/ 3774695 w 6850493"/>
                  <a:gd name="connsiteY4" fmla="*/ 1068846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774695 w 6850493"/>
                  <a:gd name="connsiteY4" fmla="*/ 1068846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304920 w 6850493"/>
                  <a:gd name="connsiteY5" fmla="*/ 516396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51801 w 6850493"/>
                  <a:gd name="connsiteY6" fmla="*/ 208422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72451 w 6850493"/>
                  <a:gd name="connsiteY6" fmla="*/ 12269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044695 w 6850493"/>
                  <a:gd name="connsiteY7" fmla="*/ 78246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840701 w 6850493"/>
                  <a:gd name="connsiteY6" fmla="*/ 141747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95420 w 6850493"/>
                  <a:gd name="connsiteY5" fmla="*/ 3608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780376 w 6850493"/>
                  <a:gd name="connsiteY6" fmla="*/ 176672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43120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2708 w 6850493"/>
                  <a:gd name="connsiteY8" fmla="*/ 21890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414457 w 6850493"/>
                  <a:gd name="connsiteY5" fmla="*/ 437021 h 3076723"/>
                  <a:gd name="connsiteX6" fmla="*/ 4804189 w 6850493"/>
                  <a:gd name="connsiteY6" fmla="*/ 160004 h 3076723"/>
                  <a:gd name="connsiteX7" fmla="*/ 5152645 w 6850493"/>
                  <a:gd name="connsiteY7" fmla="*/ 49671 h 3076723"/>
                  <a:gd name="connsiteX8" fmla="*/ 5650327 w 6850493"/>
                  <a:gd name="connsiteY8" fmla="*/ 14747 h 3076723"/>
                  <a:gd name="connsiteX9" fmla="*/ 6850493 w 6850493"/>
                  <a:gd name="connsiteY9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216020 w 6850493"/>
                  <a:gd name="connsiteY5" fmla="*/ 6116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81070 w 6850493"/>
                  <a:gd name="connsiteY4" fmla="*/ 856121 h 3076723"/>
                  <a:gd name="connsiteX5" fmla="*/ 4244595 w 6850493"/>
                  <a:gd name="connsiteY5" fmla="*/ 5989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14457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30332 w 6850493"/>
                  <a:gd name="connsiteY6" fmla="*/ 437021 h 3076723"/>
                  <a:gd name="connsiteX7" fmla="*/ 4804189 w 6850493"/>
                  <a:gd name="connsiteY7" fmla="*/ 16000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  <a:gd name="connsiteX0" fmla="*/ 0 w 6850493"/>
                  <a:gd name="connsiteY0" fmla="*/ 3076723 h 3076723"/>
                  <a:gd name="connsiteX1" fmla="*/ 1768980 w 6850493"/>
                  <a:gd name="connsiteY1" fmla="*/ 2914353 h 3076723"/>
                  <a:gd name="connsiteX2" fmla="*/ 3001592 w 6850493"/>
                  <a:gd name="connsiteY2" fmla="*/ 2094876 h 3076723"/>
                  <a:gd name="connsiteX3" fmla="*/ 3511170 w 6850493"/>
                  <a:gd name="connsiteY3" fmla="*/ 1462547 h 3076723"/>
                  <a:gd name="connsiteX4" fmla="*/ 3996945 w 6850493"/>
                  <a:gd name="connsiteY4" fmla="*/ 859296 h 3076723"/>
                  <a:gd name="connsiteX5" fmla="*/ 4244595 w 6850493"/>
                  <a:gd name="connsiteY5" fmla="*/ 598946 h 3076723"/>
                  <a:gd name="connsiteX6" fmla="*/ 4430332 w 6850493"/>
                  <a:gd name="connsiteY6" fmla="*/ 437021 h 3076723"/>
                  <a:gd name="connsiteX7" fmla="*/ 4820064 w 6850493"/>
                  <a:gd name="connsiteY7" fmla="*/ 166354 h 3076723"/>
                  <a:gd name="connsiteX8" fmla="*/ 5152645 w 6850493"/>
                  <a:gd name="connsiteY8" fmla="*/ 49671 h 3076723"/>
                  <a:gd name="connsiteX9" fmla="*/ 5650327 w 6850493"/>
                  <a:gd name="connsiteY9" fmla="*/ 14747 h 3076723"/>
                  <a:gd name="connsiteX10" fmla="*/ 6850493 w 6850493"/>
                  <a:gd name="connsiteY10" fmla="*/ 0 h 3076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850493" h="3076723">
                    <a:moveTo>
                      <a:pt x="0" y="3076723"/>
                    </a:moveTo>
                    <a:cubicBezTo>
                      <a:pt x="654465" y="3059631"/>
                      <a:pt x="1268715" y="3077994"/>
                      <a:pt x="1768980" y="2914353"/>
                    </a:cubicBezTo>
                    <a:cubicBezTo>
                      <a:pt x="2269245" y="2750712"/>
                      <a:pt x="2711227" y="2336844"/>
                      <a:pt x="3001592" y="2094876"/>
                    </a:cubicBezTo>
                    <a:cubicBezTo>
                      <a:pt x="3291957" y="1852908"/>
                      <a:pt x="3375440" y="1639373"/>
                      <a:pt x="3511170" y="1462547"/>
                    </a:cubicBezTo>
                    <a:cubicBezTo>
                      <a:pt x="3646900" y="1266671"/>
                      <a:pt x="3901695" y="981005"/>
                      <a:pt x="3996945" y="859296"/>
                    </a:cubicBezTo>
                    <a:cubicBezTo>
                      <a:pt x="4114420" y="717479"/>
                      <a:pt x="4172364" y="668796"/>
                      <a:pt x="4244595" y="598946"/>
                    </a:cubicBezTo>
                    <a:cubicBezTo>
                      <a:pt x="4316826" y="529096"/>
                      <a:pt x="4332304" y="512295"/>
                      <a:pt x="4430332" y="437021"/>
                    </a:cubicBezTo>
                    <a:cubicBezTo>
                      <a:pt x="4755637" y="144921"/>
                      <a:pt x="4762385" y="222446"/>
                      <a:pt x="4820064" y="166354"/>
                    </a:cubicBezTo>
                    <a:cubicBezTo>
                      <a:pt x="5061893" y="78512"/>
                      <a:pt x="4953281" y="108805"/>
                      <a:pt x="5152645" y="49671"/>
                    </a:cubicBezTo>
                    <a:cubicBezTo>
                      <a:pt x="5368678" y="14349"/>
                      <a:pt x="5331634" y="25936"/>
                      <a:pt x="5650327" y="14747"/>
                    </a:cubicBezTo>
                    <a:cubicBezTo>
                      <a:pt x="5993627" y="912"/>
                      <a:pt x="6516619" y="12994"/>
                      <a:pt x="6850493" y="0"/>
                    </a:cubicBezTo>
                  </a:path>
                </a:pathLst>
              </a:custGeom>
              <a:noFill/>
              <a:ln w="38100">
                <a:solidFill>
                  <a:srgbClr val="0778A5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13" name="Textfeld 12"/>
              <p:cNvSpPr txBox="1"/>
              <p:nvPr/>
            </p:nvSpPr>
            <p:spPr>
              <a:xfrm>
                <a:off x="1763688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BundesSans Regular"/>
                    <a:cs typeface="BundesSans Regular"/>
                  </a:rPr>
                  <a:t>Findung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4" name="Textfeld 13"/>
              <p:cNvSpPr txBox="1"/>
              <p:nvPr/>
            </p:nvSpPr>
            <p:spPr>
              <a:xfrm>
                <a:off x="3491880" y="3212976"/>
                <a:ext cx="1656184" cy="564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solidFill>
                      <a:srgbClr val="FFFFFF"/>
                    </a:solidFill>
                    <a:latin typeface="BundesSans Regular"/>
                    <a:cs typeface="BundesSans Regular"/>
                  </a:rPr>
                  <a:t>Validierung</a:t>
                </a:r>
                <a:endParaRPr lang="de-DE" sz="1600" dirty="0">
                  <a:solidFill>
                    <a:srgbClr val="FFFFFF"/>
                  </a:solidFill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5220071" y="3212976"/>
                <a:ext cx="1656184" cy="975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sz="1600" dirty="0" smtClean="0">
                    <a:latin typeface="BundesSans Regular"/>
                    <a:cs typeface="BundesSans Regular"/>
                  </a:rPr>
                  <a:t>Verwertung/ Anwendung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  <p:sp>
            <p:nvSpPr>
              <p:cNvPr id="16" name="Textfeld 15"/>
              <p:cNvSpPr txBox="1"/>
              <p:nvPr/>
            </p:nvSpPr>
            <p:spPr>
              <a:xfrm>
                <a:off x="6948265" y="3225170"/>
                <a:ext cx="1656184" cy="9750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sz="1600" dirty="0" smtClean="0">
                    <a:latin typeface="BundesSans Regular"/>
                    <a:cs typeface="BundesSans Regular"/>
                  </a:rPr>
                  <a:t>(Markt-)  Einführung</a:t>
                </a:r>
                <a:endParaRPr lang="de-DE" sz="1600" dirty="0">
                  <a:latin typeface="BundesSans Regular"/>
                  <a:cs typeface="BundesSans Regular"/>
                </a:endParaRPr>
              </a:p>
            </p:txBody>
          </p:sp>
        </p:grpSp>
        <p:cxnSp>
          <p:nvCxnSpPr>
            <p:cNvPr id="9" name="Gerade Verbindung mit Pfeil 31"/>
            <p:cNvCxnSpPr/>
            <p:nvPr/>
          </p:nvCxnSpPr>
          <p:spPr>
            <a:xfrm rot="10800000">
              <a:off x="1331640" y="1556792"/>
              <a:ext cx="6984776" cy="3672408"/>
            </a:xfrm>
            <a:prstGeom prst="bentConnector3">
              <a:avLst>
                <a:gd name="adj1" fmla="val 99876"/>
              </a:avLst>
            </a:prstGeom>
            <a:ln w="19050">
              <a:solidFill>
                <a:srgbClr val="0778A5"/>
              </a:solidFill>
              <a:headEnd type="triangle" w="lg" len="lg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" descr="C:\Users\heinze\AppData\Local\Microsoft\Windows\Temporary Internet Files\Content.IE5\G6BQ6R8X\848348_f35cd80021_s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55833" y="3891247"/>
            <a:ext cx="348635" cy="4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heinze\AppData\Local\Microsoft\Windows\Temporary Internet Files\Content.IE5\G6BQ6R8X\848348_f35cd80021_s[1]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718" y="1883844"/>
            <a:ext cx="391063" cy="47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mit Pfeil 22"/>
          <p:cNvCxnSpPr/>
          <p:nvPr/>
        </p:nvCxnSpPr>
        <p:spPr>
          <a:xfrm>
            <a:off x="1759444" y="4107594"/>
            <a:ext cx="1000232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5412259" y="2104320"/>
            <a:ext cx="620896" cy="335645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1959646" y="3661786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</a:t>
            </a:r>
            <a:endParaRPr lang="de-DE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223521" y="3865548"/>
            <a:ext cx="105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de-DE" sz="1200" b="1" dirty="0" smtClean="0">
                <a:solidFill>
                  <a:schemeClr val="accent3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„Blick aus</a:t>
            </a:r>
          </a:p>
          <a:p>
            <a:pPr algn="r"/>
            <a:r>
              <a:rPr lang="de-DE" sz="1200" b="1" dirty="0" smtClean="0">
                <a:solidFill>
                  <a:schemeClr val="accent3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Richtung</a:t>
            </a:r>
          </a:p>
          <a:p>
            <a:r>
              <a:rPr lang="de-DE" sz="1200" b="1" dirty="0" smtClean="0">
                <a:solidFill>
                  <a:schemeClr val="accent3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Forschung“</a:t>
            </a:r>
            <a:endParaRPr lang="de-DE" sz="1200" b="1" dirty="0">
              <a:solidFill>
                <a:schemeClr val="accent3">
                  <a:lumMod val="75000"/>
                </a:schemeClr>
              </a:solidFill>
              <a:latin typeface="BundesSans Regular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430762" y="1839259"/>
            <a:ext cx="2713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„Blick aus Richtung „Verwertung“</a:t>
            </a:r>
            <a:b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= Konzeption der Verwertungs-</a:t>
            </a:r>
            <a:b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</a:br>
            <a:r>
              <a:rPr lang="de-DE" sz="1200" b="1" dirty="0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   </a:t>
            </a:r>
            <a:r>
              <a:rPr lang="de-DE" sz="1200" b="1" dirty="0" err="1" smtClean="0">
                <a:solidFill>
                  <a:schemeClr val="accent2">
                    <a:lumMod val="75000"/>
                  </a:schemeClr>
                </a:solidFill>
                <a:latin typeface="BundesSans Regular"/>
                <a:cs typeface="Arial" panose="020B0604020202020204" pitchFamily="34" charset="0"/>
              </a:rPr>
              <a:t>phase</a:t>
            </a:r>
            <a:endParaRPr lang="de-DE" sz="1200" b="1" dirty="0">
              <a:solidFill>
                <a:schemeClr val="accent2">
                  <a:lumMod val="75000"/>
                </a:schemeClr>
              </a:solidFill>
              <a:latin typeface="BundesSans Regular"/>
              <a:cs typeface="Arial" panose="020B060402020202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 rot="19723792">
            <a:off x="5403627" y="1456802"/>
            <a:ext cx="415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5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de-DE" sz="54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90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e-DE" sz="2400" dirty="0">
                <a:solidFill>
                  <a:schemeClr val="bg1">
                    <a:lumMod val="65000"/>
                  </a:schemeClr>
                </a:solidFill>
              </a:rPr>
              <a:t>Wissenstransfer und Validierung im Sinne von VIP+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400" b="1" dirty="0">
                <a:solidFill>
                  <a:srgbClr val="0778A5"/>
                </a:solidFill>
              </a:rPr>
              <a:t>Förderung mit VIP</a:t>
            </a:r>
            <a:r>
              <a:rPr lang="de-DE" sz="2400" b="1" dirty="0" smtClean="0">
                <a:solidFill>
                  <a:srgbClr val="0778A5"/>
                </a:solidFill>
              </a:rPr>
              <a:t>+</a:t>
            </a:r>
            <a:endParaRPr lang="de-DE" sz="2400" b="1" dirty="0">
              <a:solidFill>
                <a:srgbClr val="0778A5"/>
              </a:solidFill>
            </a:endParaRPr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229600" cy="56961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Agenda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18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652" y="2160432"/>
            <a:ext cx="1686801" cy="210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23" y="2160433"/>
            <a:ext cx="1807957" cy="2102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02937"/>
            <a:ext cx="8229600" cy="936878"/>
          </a:xfrm>
        </p:spPr>
        <p:txBody>
          <a:bodyPr>
            <a:noAutofit/>
          </a:bodyPr>
          <a:lstStyle/>
          <a:p>
            <a:r>
              <a:rPr lang="de-DE" sz="2800" dirty="0" smtClean="0"/>
              <a:t>Richtlinien, </a:t>
            </a:r>
            <a:r>
              <a:rPr lang="de-DE" sz="2800" dirty="0"/>
              <a:t>Leitfaden zur </a:t>
            </a:r>
            <a:r>
              <a:rPr lang="de-DE" sz="2800" dirty="0" smtClean="0"/>
              <a:t>Antragstellung, Handreichung GSK, FAQ Schutzrechte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62538"/>
            <a:ext cx="8229600" cy="338096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r>
              <a:rPr lang="de-DE" sz="2400" u="sng" dirty="0" smtClean="0"/>
              <a:t/>
            </a:r>
            <a:br>
              <a:rPr lang="de-DE" sz="2400" u="sng" dirty="0" smtClean="0"/>
            </a:br>
            <a:r>
              <a:rPr lang="de-DE" sz="2200" dirty="0">
                <a:hlinkClick r:id="rId4"/>
              </a:rPr>
              <a:t>https://</a:t>
            </a:r>
            <a:r>
              <a:rPr lang="de-DE" sz="2200" dirty="0" smtClean="0">
                <a:hlinkClick r:id="rId4"/>
              </a:rPr>
              <a:t>www.validierungsfoerderung.de/foerderung/antragstellung-und-projektbegleitung  </a:t>
            </a:r>
            <a:endParaRPr lang="de-DE" sz="2200" dirty="0">
              <a:solidFill>
                <a:srgbClr val="FF000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3002" y="2160432"/>
            <a:ext cx="2112246" cy="20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1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985</Words>
  <Application>Microsoft Office PowerPoint</Application>
  <PresentationFormat>Bildschirmpräsentation (16:9)</PresentationFormat>
  <Paragraphs>161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Arial</vt:lpstr>
      <vt:lpstr>BundesSans Office Bold</vt:lpstr>
      <vt:lpstr>BundesSans Regular</vt:lpstr>
      <vt:lpstr>BundesSerif Office Regular</vt:lpstr>
      <vt:lpstr>Calibri</vt:lpstr>
      <vt:lpstr>Wingdings</vt:lpstr>
      <vt:lpstr>Office-Design</vt:lpstr>
      <vt:lpstr>PowerPoint-Präsentation</vt:lpstr>
      <vt:lpstr>Agenda</vt:lpstr>
      <vt:lpstr>Was ist Validierung?</vt:lpstr>
      <vt:lpstr>Was ist Validierung?</vt:lpstr>
      <vt:lpstr>Validierung in der Fördermaßnahme VIP+</vt:lpstr>
      <vt:lpstr>Validierungstätigkeiten (Beispiele)</vt:lpstr>
      <vt:lpstr>Worauf kommt es in VIP+ an?</vt:lpstr>
      <vt:lpstr>Agenda</vt:lpstr>
      <vt:lpstr>Richtlinien, Leitfaden zur Antragstellung, Handreichung GSK, FAQ Schutzrechte </vt:lpstr>
      <vt:lpstr>Antragsberechtigte Einrichtungen (abschließende Aufzählung):</vt:lpstr>
      <vt:lpstr>Förderung</vt:lpstr>
      <vt:lpstr>Bestandteile des Antrags</vt:lpstr>
      <vt:lpstr>Struktur der Vorhabenbeschreibung</vt:lpstr>
      <vt:lpstr>Zusammenfassung Förderung mit VIP+</vt:lpstr>
      <vt:lpstr>PowerPoint-Präsentation</vt:lpstr>
      <vt:lpstr>VIP+: Schutzrechte im Besitz des Antragstellers (Auszug aus dem Leitfaden zur Antragstellung S. 10)</vt:lpstr>
      <vt:lpstr>VIP+: Innovations-Mentorinnen und -Mentoren ...  (Auszug aus dem Leitfaden zur Antragstellung S. 28/29)</vt:lpstr>
      <vt:lpstr>VIP+: Unterstützungskonzept    (Auszug aus dem Leitfaden zur Antragstellung S. 28/29)</vt:lpstr>
      <vt:lpstr>PowerPoint-Präsentation</vt:lpstr>
      <vt:lpstr>Anträge nach Fachdisziplinen</vt:lpstr>
      <vt:lpstr>Anwendung und Verwertung</vt:lpstr>
      <vt:lpstr>Suche nach einer Anschlussfinanzierung</vt:lpstr>
      <vt:lpstr>Fazit: Darauf kommt es in VIP+ an!</vt:lpstr>
      <vt:lpstr>Angebote des VIP+ - Teams im Vorfeld</vt:lpstr>
      <vt:lpstr>Überblick über bislang geförderte VIP+ - Projekte</vt:lpstr>
      <vt:lpstr>Vielen Dank für Ihr Interesse an VIP+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familie</dc:creator>
  <cp:lastModifiedBy>Frederking, Angelika</cp:lastModifiedBy>
  <cp:revision>114</cp:revision>
  <cp:lastPrinted>2021-06-15T09:38:59Z</cp:lastPrinted>
  <dcterms:created xsi:type="dcterms:W3CDTF">2015-03-18T15:45:46Z</dcterms:created>
  <dcterms:modified xsi:type="dcterms:W3CDTF">2022-05-11T09:24:03Z</dcterms:modified>
</cp:coreProperties>
</file>